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3" r:id="rId4"/>
    <p:sldId id="267" r:id="rId5"/>
    <p:sldId id="275" r:id="rId6"/>
    <p:sldId id="271" r:id="rId7"/>
    <p:sldId id="277" r:id="rId8"/>
    <p:sldId id="280" r:id="rId9"/>
    <p:sldId id="281" r:id="rId10"/>
    <p:sldId id="282" r:id="rId11"/>
    <p:sldId id="279" r:id="rId12"/>
    <p:sldId id="274" r:id="rId13"/>
    <p:sldId id="283" r:id="rId14"/>
    <p:sldId id="284" r:id="rId15"/>
    <p:sldId id="285" r:id="rId16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51316A85-72EC-4052-A3FB-088B76C69FA3}" type="datetime1">
              <a:rPr lang="en-US"/>
              <a:pPr>
                <a:defRPr/>
              </a:pPr>
              <a:t>2/7/2013</a:t>
            </a:fld>
            <a:endParaRPr lang="en-US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1BB16887-B9F0-4249-858D-E208ACF4AD1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D9744FA-13A3-4B30-AD91-57E9E571EBEF}" type="datetime1">
              <a:rPr lang="en-US"/>
              <a:pPr>
                <a:defRPr/>
              </a:pPr>
              <a:t>2/7/2013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7115367-A423-4CE2-9E44-48758C5CB25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F9797A-EF2B-4564-897B-35C526C237DB}" type="datetime1">
              <a:rPr lang="en-US">
                <a:latin typeface="Arial" charset="0"/>
              </a:rPr>
              <a:pPr/>
              <a:t>2/7/2013</a:t>
            </a:fld>
            <a:endParaRPr lang="en-US" dirty="0">
              <a:latin typeface="Arial" charset="0"/>
            </a:endParaRP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BBE4E9-073E-4D07-A1D3-08EED4EDC99D}" type="slidenum">
              <a:rPr lang="en-US">
                <a:latin typeface="Arial" charset="0"/>
              </a:rPr>
              <a:pPr/>
              <a:t>1</a:t>
            </a:fld>
            <a:endParaRPr lang="en-US" dirty="0">
              <a:latin typeface="Arial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FBA652-F56C-4DBB-B964-903E4E057884}" type="datetime1">
              <a:rPr lang="en-US">
                <a:latin typeface="Arial" charset="0"/>
              </a:rPr>
              <a:pPr/>
              <a:t>2/7/2013</a:t>
            </a:fld>
            <a:endParaRPr lang="en-US" dirty="0">
              <a:latin typeface="Arial" charset="0"/>
            </a:endParaRP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A22A31-B249-4228-975F-4907A3B37886}" type="slidenum">
              <a:rPr lang="en-US">
                <a:latin typeface="Arial" charset="0"/>
              </a:rPr>
              <a:pPr/>
              <a:t>2</a:t>
            </a:fld>
            <a:endParaRPr lang="en-US" dirty="0">
              <a:latin typeface="Arial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B08AF0-C637-43AD-BD24-8832B21669E2}" type="datetime1">
              <a:rPr lang="en-US">
                <a:latin typeface="Arial" charset="0"/>
              </a:rPr>
              <a:pPr/>
              <a:t>2/7/2013</a:t>
            </a:fld>
            <a:endParaRPr lang="en-US" dirty="0">
              <a:latin typeface="Arial" charset="0"/>
            </a:endParaRP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376350-219E-46B0-8A08-85D8D6C4B05D}" type="slidenum">
              <a:rPr lang="en-US">
                <a:latin typeface="Arial" charset="0"/>
              </a:rPr>
              <a:pPr/>
              <a:t>3</a:t>
            </a:fld>
            <a:endParaRPr lang="en-US" dirty="0">
              <a:latin typeface="Arial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13724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724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mr. Robby S. Makka  9 Februari 2013</a:t>
            </a:r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90C989-DAA4-42DA-B092-8D6A6DE68B3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mr. Robby S. Makka  9 Februari 2013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AD844-E23D-4BDE-A4D8-8439F2D28AE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mr. Robby S. Makka  9 Februari 2013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6513B-F63F-4930-A0F4-5ADF5628495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mr. Robby S. Makka  9 Februari 2013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ACBC0-AEBF-4837-B361-8728C99AB47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mr. Robby S. Makka  9 Februari 2013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0C4C5-8D68-4D21-AF87-F8AEB848655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mr. Robby S. Makka  9 Februari 2013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8C7-3FFE-433A-80D3-C3A58F20900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mr. Robby S. Makka  9 Februari 2013</a:t>
            </a: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FFA12-799A-487D-B400-E34EB2EE4FE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mr. Robby S. Makka  9 Februari 2013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DC8A6-4F2F-4B9C-890A-F0A42EE2A9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mr. Robby S. Makka  9 Februari 2013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1CBAF-1548-4942-83E9-9ECF67B73C6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mr. Robby S. Makka  9 Februari 2013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53348-2C04-42EC-9538-BEEB64445EA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mr. Robby S. Makka  9 Februari 2013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02C0E-3532-4F37-A5F3-3F43E73A930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3619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620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20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620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620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621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3621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13621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621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621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mr. Robby S. Makka  9 Februari 2013</a:t>
            </a:r>
          </a:p>
        </p:txBody>
      </p:sp>
      <p:sp>
        <p:nvSpPr>
          <p:cNvPr id="13621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8EB2BFB-772A-48C9-BFD4-F73A672B9ED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3622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www.malburgennet.nl/Volwassenwerk/illustraties/ashna.gif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malburgennet.nl/Volwassenwerk/illustraties/ashna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-werkblad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nl/url?q=http://www.scp.nl/dsresource%3Fobjectid%3D20980%26type%3Dorg&amp;sa=U&amp;ei=MccTUYG2HPTL0AWs4oDoBg&amp;ved=0CC8QFjAGOFo&amp;usg=AFQjCNHZGxI8WTBY01_XIVIfT8p6yZPa4Q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malburgennet.nl/Volwassenwerk/illustraties/ashna.gif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http://www.malburgennet.nl/Volwassenwerk/illustraties/ashna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malburgennet.nl/Volwassenwerk/illustraties/ashna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malburgennet.nl/Volwassenwerk/illustraties/ashna.gi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malburgennet.nl/Volwassenwerk/illustraties/ashna.g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malburgennet.nl/Volwassenwerk/illustraties/ashna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980729"/>
            <a:ext cx="7775575" cy="324036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ONDERWIJSKANSEN </a:t>
            </a:r>
            <a:br>
              <a:rPr lang="en-US" sz="5400" dirty="0" smtClean="0"/>
            </a:br>
            <a:r>
              <a:rPr lang="en-US" sz="5400" dirty="0" smtClean="0"/>
              <a:t>VAN</a:t>
            </a:r>
            <a:br>
              <a:rPr lang="en-US" sz="5400" dirty="0" smtClean="0"/>
            </a:br>
            <a:r>
              <a:rPr lang="en-US" sz="5400" dirty="0" smtClean="0"/>
              <a:t>SURINAAMSE-NEDERLANDERS !</a:t>
            </a:r>
          </a:p>
        </p:txBody>
      </p:sp>
      <p:pic>
        <p:nvPicPr>
          <p:cNvPr id="3077" name="Afbeelding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" y="5446713"/>
            <a:ext cx="1276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Afbeelding 7" descr="http://www.malburgennet.nl/Volwassenwerk/illustraties/ashna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19925" y="5502275"/>
            <a:ext cx="135255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mr.</a:t>
            </a:r>
            <a:r>
              <a:rPr lang="en-US" dirty="0" smtClean="0"/>
              <a:t> Robby S. Makka  9 </a:t>
            </a:r>
            <a:r>
              <a:rPr lang="en-US" dirty="0" smtClean="0"/>
              <a:t>Februari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0C989-DAA4-42DA-B092-8D6A6DE68B3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7649" name="Picture 1" descr="C:\Users\Mr. Robby Makka\Pictures\Robby Makk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4653136"/>
            <a:ext cx="1296144" cy="14401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mr. Robby S. Makka  9 Februari 2013</a:t>
            </a:r>
            <a:endParaRPr lang="en-US"/>
          </a:p>
        </p:txBody>
      </p:sp>
      <p:sp>
        <p:nvSpPr>
          <p:cNvPr id="3" name="Rechthoek 2"/>
          <p:cNvSpPr/>
          <p:nvPr/>
        </p:nvSpPr>
        <p:spPr>
          <a:xfrm>
            <a:off x="611560" y="764704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Succes factoren </a:t>
            </a:r>
            <a:r>
              <a:rPr lang="nl-NL" sz="2400" dirty="0"/>
              <a:t>Jongeren</a:t>
            </a:r>
            <a:r>
              <a:rPr lang="nl-NL" sz="2400" dirty="0" smtClean="0"/>
              <a:t>,</a:t>
            </a:r>
            <a:r>
              <a:rPr lang="nl-NL" sz="2400" dirty="0"/>
              <a:t> is afhankelijk van </a:t>
            </a:r>
            <a:r>
              <a:rPr lang="nl-NL" sz="2400" dirty="0" smtClean="0"/>
              <a:t>response </a:t>
            </a:r>
            <a:endParaRPr lang="nl-NL" sz="2400" dirty="0"/>
          </a:p>
          <a:p>
            <a:r>
              <a:rPr lang="nl-NL" sz="2400" dirty="0"/>
              <a:t>vanuit de </a:t>
            </a:r>
            <a:r>
              <a:rPr lang="nl-NL" sz="2400" dirty="0" smtClean="0"/>
              <a:t>jongeren;</a:t>
            </a:r>
            <a:endParaRPr lang="nl-NL" sz="2400" dirty="0"/>
          </a:p>
          <a:p>
            <a:r>
              <a:rPr lang="nl-NL" sz="2400" dirty="0" smtClean="0"/>
              <a:t>Ambitie </a:t>
            </a:r>
            <a:r>
              <a:rPr lang="nl-NL" sz="2400" dirty="0"/>
              <a:t>om te excelleren? </a:t>
            </a:r>
          </a:p>
          <a:p>
            <a:r>
              <a:rPr lang="nl-NL" sz="2400" dirty="0" smtClean="0"/>
              <a:t>Bewust </a:t>
            </a:r>
            <a:r>
              <a:rPr lang="nl-NL" sz="2400" dirty="0"/>
              <a:t>van de gap die aan het ontstaan is de kansen die </a:t>
            </a:r>
          </a:p>
          <a:p>
            <a:r>
              <a:rPr lang="nl-NL" sz="2400" dirty="0"/>
              <a:t>zij laten liggen? </a:t>
            </a:r>
          </a:p>
          <a:p>
            <a:r>
              <a:rPr lang="nl-NL" sz="2400" dirty="0" smtClean="0"/>
              <a:t>Interesse </a:t>
            </a:r>
            <a:r>
              <a:rPr lang="nl-NL" sz="2400" dirty="0"/>
              <a:t>om de gap voor zich zelf weg te </a:t>
            </a:r>
            <a:r>
              <a:rPr lang="nl-NL" sz="2400" dirty="0" smtClean="0"/>
              <a:t>werken;</a:t>
            </a:r>
            <a:endParaRPr lang="nl-NL" sz="2400" dirty="0"/>
          </a:p>
          <a:p>
            <a:r>
              <a:rPr lang="nl-NL" sz="2400" dirty="0" smtClean="0"/>
              <a:t>Bereidheid </a:t>
            </a:r>
            <a:r>
              <a:rPr lang="nl-NL" sz="2400" dirty="0"/>
              <a:t>om “</a:t>
            </a:r>
            <a:r>
              <a:rPr lang="nl-NL" sz="2400" dirty="0" err="1"/>
              <a:t>life-Long</a:t>
            </a:r>
            <a:r>
              <a:rPr lang="nl-NL" sz="2400" dirty="0"/>
              <a:t>- </a:t>
            </a:r>
            <a:r>
              <a:rPr lang="nl-NL" sz="2400" dirty="0" err="1"/>
              <a:t>Learning</a:t>
            </a:r>
            <a:r>
              <a:rPr lang="nl-NL" sz="2400" dirty="0"/>
              <a:t>” als een realiteit te </a:t>
            </a:r>
          </a:p>
          <a:p>
            <a:r>
              <a:rPr lang="nl-NL" sz="2400" dirty="0"/>
              <a:t>adopteren? </a:t>
            </a:r>
          </a:p>
          <a:p>
            <a:r>
              <a:rPr lang="nl-NL" sz="2400" dirty="0" smtClean="0"/>
              <a:t>Bereidheid </a:t>
            </a:r>
            <a:r>
              <a:rPr lang="nl-NL" sz="2400" dirty="0"/>
              <a:t>tot acties (tijd, energie en geld) </a:t>
            </a:r>
          </a:p>
          <a:p>
            <a:r>
              <a:rPr lang="nl-NL" sz="2400" dirty="0" err="1"/>
              <a:t>Awareness</a:t>
            </a:r>
            <a:endParaRPr lang="nl-NL" sz="2400" dirty="0"/>
          </a:p>
          <a:p>
            <a:r>
              <a:rPr lang="nl-NL" sz="2400" dirty="0"/>
              <a:t>Interest</a:t>
            </a:r>
          </a:p>
          <a:p>
            <a:r>
              <a:rPr lang="nl-NL" sz="2400" dirty="0" err="1"/>
              <a:t>Desire</a:t>
            </a:r>
            <a:endParaRPr lang="nl-NL" sz="2400" dirty="0"/>
          </a:p>
          <a:p>
            <a:r>
              <a:rPr lang="nl-NL" sz="2400" dirty="0" err="1"/>
              <a:t>Action</a:t>
            </a: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D1CBAF-1548-4942-83E9-9ECF67B73C6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Afbeelding 7" descr="http://www.malburgennet.nl/Volwassenwerk/illustraties/ashna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875463" y="5446713"/>
            <a:ext cx="135255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825" y="5589240"/>
            <a:ext cx="1276350" cy="64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dirty="0" smtClean="0"/>
              <a:t>Diaspora </a:t>
            </a:r>
            <a:r>
              <a:rPr lang="nl-NL" dirty="0" err="1" smtClean="0"/>
              <a:t>Surinamers</a:t>
            </a:r>
            <a:r>
              <a:rPr lang="nl-NL" dirty="0" smtClean="0"/>
              <a:t> in NL</a:t>
            </a: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nl-NL" sz="2400" dirty="0" smtClean="0">
                <a:latin typeface="Arial" charset="0"/>
                <a:cs typeface="Arial" charset="0"/>
              </a:rPr>
              <a:t>Vermogen </a:t>
            </a:r>
            <a:r>
              <a:rPr lang="nl-NL" sz="2400" dirty="0" err="1" smtClean="0">
                <a:latin typeface="Arial" charset="0"/>
                <a:cs typeface="Arial" charset="0"/>
              </a:rPr>
              <a:t>Surinamers</a:t>
            </a:r>
            <a:r>
              <a:rPr lang="nl-NL" sz="2400" dirty="0" smtClean="0">
                <a:latin typeface="Arial" charset="0"/>
                <a:cs typeface="Arial" charset="0"/>
              </a:rPr>
              <a:t> 5.3 </a:t>
            </a:r>
            <a:r>
              <a:rPr lang="nl-NL" sz="2400" dirty="0" err="1" smtClean="0">
                <a:latin typeface="Arial" charset="0"/>
                <a:cs typeface="Arial" charset="0"/>
              </a:rPr>
              <a:t>mljrd</a:t>
            </a:r>
            <a:r>
              <a:rPr lang="nl-NL" sz="2400" dirty="0" smtClean="0">
                <a:latin typeface="Arial" charset="0"/>
                <a:cs typeface="Arial" charset="0"/>
              </a:rPr>
              <a:t> </a:t>
            </a:r>
            <a:r>
              <a:rPr lang="nl-NL" sz="2400" dirty="0" err="1" smtClean="0">
                <a:latin typeface="Arial" charset="0"/>
                <a:cs typeface="Arial" charset="0"/>
              </a:rPr>
              <a:t>Eur</a:t>
            </a:r>
            <a:r>
              <a:rPr lang="nl-NL" sz="2400" dirty="0" smtClean="0">
                <a:latin typeface="Arial" charset="0"/>
                <a:cs typeface="Arial" charset="0"/>
              </a:rPr>
              <a:t>;</a:t>
            </a:r>
          </a:p>
          <a:p>
            <a:r>
              <a:rPr lang="nl-NL" sz="2400" dirty="0" smtClean="0">
                <a:latin typeface="Arial" charset="0"/>
                <a:cs typeface="Arial" charset="0"/>
              </a:rPr>
              <a:t>153.000 huishoudens;</a:t>
            </a:r>
          </a:p>
          <a:p>
            <a:r>
              <a:rPr lang="nl-NL" sz="2400" dirty="0" smtClean="0">
                <a:latin typeface="Arial" charset="0"/>
                <a:cs typeface="Arial" charset="0"/>
              </a:rPr>
              <a:t>16 </a:t>
            </a:r>
            <a:r>
              <a:rPr lang="nl-NL" sz="2400" dirty="0" err="1" smtClean="0">
                <a:latin typeface="Arial" charset="0"/>
                <a:cs typeface="Arial" charset="0"/>
              </a:rPr>
              <a:t>mljrd</a:t>
            </a:r>
            <a:r>
              <a:rPr lang="nl-NL" sz="2400" dirty="0" smtClean="0">
                <a:latin typeface="Arial" charset="0"/>
                <a:cs typeface="Arial" charset="0"/>
              </a:rPr>
              <a:t> aan bezittingen; </a:t>
            </a:r>
          </a:p>
          <a:p>
            <a:r>
              <a:rPr lang="nl-NL" sz="2400" dirty="0" smtClean="0">
                <a:latin typeface="Arial" charset="0"/>
                <a:cs typeface="Arial" charset="0"/>
              </a:rPr>
              <a:t>1.6 </a:t>
            </a:r>
            <a:r>
              <a:rPr lang="nl-NL" sz="2400" dirty="0" err="1" smtClean="0">
                <a:latin typeface="Arial" charset="0"/>
                <a:cs typeface="Arial" charset="0"/>
              </a:rPr>
              <a:t>mljrd</a:t>
            </a:r>
            <a:r>
              <a:rPr lang="nl-NL" sz="2400" dirty="0" smtClean="0">
                <a:latin typeface="Arial" charset="0"/>
                <a:cs typeface="Arial" charset="0"/>
              </a:rPr>
              <a:t> aan bank- en spaartegoeden;</a:t>
            </a:r>
          </a:p>
          <a:p>
            <a:r>
              <a:rPr lang="nl-NL" sz="2400" dirty="0" smtClean="0">
                <a:latin typeface="Arial" charset="0"/>
                <a:cs typeface="Arial" charset="0"/>
              </a:rPr>
              <a:t>20.4 </a:t>
            </a:r>
            <a:r>
              <a:rPr lang="nl-NL" sz="2400" dirty="0" err="1" smtClean="0">
                <a:latin typeface="Arial" charset="0"/>
                <a:cs typeface="Arial" charset="0"/>
              </a:rPr>
              <a:t>mljrd</a:t>
            </a:r>
            <a:r>
              <a:rPr lang="nl-NL" sz="2400" dirty="0" smtClean="0">
                <a:latin typeface="Arial" charset="0"/>
                <a:cs typeface="Arial" charset="0"/>
              </a:rPr>
              <a:t> </a:t>
            </a:r>
            <a:r>
              <a:rPr lang="nl-NL" sz="2400" dirty="0" err="1" smtClean="0">
                <a:latin typeface="Arial" charset="0"/>
                <a:cs typeface="Arial" charset="0"/>
              </a:rPr>
              <a:t>Eur</a:t>
            </a:r>
            <a:r>
              <a:rPr lang="nl-NL" sz="2400" dirty="0" smtClean="0">
                <a:latin typeface="Arial" charset="0"/>
                <a:cs typeface="Arial" charset="0"/>
              </a:rPr>
              <a:t> schuld,waarvan 11.1 hypotheek;</a:t>
            </a:r>
          </a:p>
          <a:p>
            <a:r>
              <a:rPr lang="nl-NL" sz="2400" dirty="0" err="1" smtClean="0">
                <a:latin typeface="Arial" charset="0"/>
                <a:cs typeface="Arial" charset="0"/>
              </a:rPr>
              <a:t>Onroerendgoed</a:t>
            </a:r>
            <a:r>
              <a:rPr lang="nl-NL" sz="2400" dirty="0" smtClean="0">
                <a:latin typeface="Arial" charset="0"/>
                <a:cs typeface="Arial" charset="0"/>
              </a:rPr>
              <a:t> 13.1 </a:t>
            </a:r>
            <a:r>
              <a:rPr lang="nl-NL" sz="2400" dirty="0" err="1" smtClean="0">
                <a:latin typeface="Arial" charset="0"/>
                <a:cs typeface="Arial" charset="0"/>
              </a:rPr>
              <a:t>mljrd</a:t>
            </a:r>
            <a:r>
              <a:rPr lang="nl-NL" sz="2400" dirty="0" smtClean="0">
                <a:latin typeface="Arial" charset="0"/>
                <a:cs typeface="Arial" charset="0"/>
              </a:rPr>
              <a:t>;</a:t>
            </a:r>
          </a:p>
          <a:p>
            <a:r>
              <a:rPr lang="nl-NL" sz="2400" dirty="0" smtClean="0">
                <a:latin typeface="Arial" charset="0"/>
                <a:cs typeface="Arial" charset="0"/>
              </a:rPr>
              <a:t>81.000 huishoudens vermogen tussen 0 en 5000 </a:t>
            </a:r>
            <a:r>
              <a:rPr lang="nl-NL" sz="2400" dirty="0" err="1" smtClean="0">
                <a:latin typeface="Arial" charset="0"/>
                <a:cs typeface="Arial" charset="0"/>
              </a:rPr>
              <a:t>Eur</a:t>
            </a:r>
            <a:r>
              <a:rPr lang="nl-NL" sz="2400" dirty="0" smtClean="0">
                <a:latin typeface="Arial" charset="0"/>
                <a:cs typeface="Arial" charset="0"/>
              </a:rPr>
              <a:t>; </a:t>
            </a:r>
          </a:p>
          <a:p>
            <a:pPr>
              <a:buFont typeface="Arial" charset="0"/>
              <a:buNone/>
            </a:pPr>
            <a:r>
              <a:rPr lang="nl-NL" sz="24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Tijdelijke aanduiding voor dianumm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2B887374-589A-4847-83ED-D9AC99265415}" type="slidenum">
              <a:rPr lang="nl-NL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11</a:t>
            </a:fld>
            <a:endParaRPr lang="nl-NL" sz="12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018088"/>
            <a:ext cx="2667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ijdelijke aanduiding voor voettekst 2"/>
          <p:cNvSpPr txBox="1">
            <a:spLocks noGrp="1"/>
          </p:cNvSpPr>
          <p:nvPr/>
        </p:nvSpPr>
        <p:spPr bwMode="auto">
          <a:xfrm>
            <a:off x="3059113" y="630872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NL" sz="1200" b="1" dirty="0" smtClean="0"/>
              <a:t> </a:t>
            </a:r>
            <a:r>
              <a:rPr lang="nl-NL" sz="1200" dirty="0" smtClean="0">
                <a:solidFill>
                  <a:srgbClr val="898989"/>
                </a:solidFill>
              </a:rPr>
              <a:t>                                                                              </a:t>
            </a:r>
            <a:endParaRPr lang="nl-NL" sz="1200" dirty="0">
              <a:solidFill>
                <a:srgbClr val="898989"/>
              </a:solidFill>
            </a:endParaRPr>
          </a:p>
        </p:txBody>
      </p:sp>
      <p:sp>
        <p:nvSpPr>
          <p:cNvPr id="23559" name="Tijdelijke aanduiding voor datum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nl-NL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37890" name="Picture 2" descr="http://static1.ad.nl/static/photo/2012/2/16/0/20120621064440/media_xll_1245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013176"/>
            <a:ext cx="2448272" cy="1728192"/>
          </a:xfrm>
          <a:prstGeom prst="rect">
            <a:avLst/>
          </a:prstGeom>
          <a:noFill/>
        </p:spPr>
      </p:pic>
      <p:sp>
        <p:nvSpPr>
          <p:cNvPr id="12" name="Tijdelijke aanduiding voor voettekst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mr. Robby S. Makka  9 Februari 2013</a:t>
            </a:r>
            <a:endParaRPr lang="en-US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D1CBAF-1548-4942-83E9-9ECF67B73C6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92696"/>
            <a:ext cx="8229600" cy="482453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nl-NL" sz="2400" dirty="0" smtClean="0"/>
          </a:p>
        </p:txBody>
      </p:sp>
      <p:graphicFrame>
        <p:nvGraphicFramePr>
          <p:cNvPr id="13317" name="Grafiek 12"/>
          <p:cNvGraphicFramePr>
            <a:graphicFrameLocks/>
          </p:cNvGraphicFramePr>
          <p:nvPr/>
        </p:nvGraphicFramePr>
        <p:xfrm>
          <a:off x="539552" y="980728"/>
          <a:ext cx="7391400" cy="4495800"/>
        </p:xfrm>
        <a:graphic>
          <a:graphicData uri="http://schemas.openxmlformats.org/presentationml/2006/ole">
            <p:oleObj spid="_x0000_s13317" name="Grafiek" r:id="rId3" imgW="8124950" imgH="4895785" progId="Excel.Sheet.8">
              <p:embed/>
            </p:oleObj>
          </a:graphicData>
        </a:graphic>
      </p:graphicFrame>
      <p:sp>
        <p:nvSpPr>
          <p:cNvPr id="9" name="Tijdelijke aanduiding voor voettekst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mr. Robby S. Makka  9 Februari 2013</a:t>
            </a:r>
            <a:endParaRPr lang="en-US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ACBC0-AEBF-4837-B361-8728C99AB47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SLOTOPMERKING 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17272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nl-NL" sz="4800" dirty="0" smtClean="0">
                <a:solidFill>
                  <a:schemeClr val="tx2"/>
                </a:solidFill>
                <a:effectLst/>
              </a:rPr>
              <a:t>Wie wil zoekt mogelijkheden,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800" dirty="0" err="1" smtClean="0">
                <a:solidFill>
                  <a:schemeClr val="tx2"/>
                </a:solidFill>
                <a:effectLst/>
              </a:rPr>
              <a:t>Wie</a:t>
            </a:r>
            <a:r>
              <a:rPr lang="en-US" sz="4800" dirty="0" smtClean="0">
                <a:solidFill>
                  <a:schemeClr val="tx2"/>
                </a:solidFill>
                <a:effectLst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effectLst/>
              </a:rPr>
              <a:t>niet</a:t>
            </a:r>
            <a:r>
              <a:rPr lang="en-US" sz="4800" dirty="0" smtClean="0">
                <a:solidFill>
                  <a:schemeClr val="tx2"/>
                </a:solidFill>
                <a:effectLst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effectLst/>
              </a:rPr>
              <a:t>wil</a:t>
            </a:r>
            <a:r>
              <a:rPr lang="en-US" sz="4800" dirty="0" smtClean="0">
                <a:solidFill>
                  <a:schemeClr val="tx2"/>
                </a:solidFill>
                <a:effectLst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effectLst/>
              </a:rPr>
              <a:t>zoekt</a:t>
            </a:r>
            <a:r>
              <a:rPr lang="en-US" sz="4800" dirty="0" smtClean="0">
                <a:solidFill>
                  <a:schemeClr val="tx2"/>
                </a:solidFill>
                <a:effectLst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effectLst/>
              </a:rPr>
              <a:t>redenen</a:t>
            </a:r>
            <a:r>
              <a:rPr lang="en-US" sz="4800" dirty="0" smtClean="0">
                <a:solidFill>
                  <a:schemeClr val="tx2"/>
                </a:solidFill>
                <a:effectLst/>
              </a:rPr>
              <a:t> !</a:t>
            </a:r>
            <a:endParaRPr lang="nl-NL" sz="4800" dirty="0" smtClean="0">
              <a:solidFill>
                <a:schemeClr val="tx2"/>
              </a:solidFill>
              <a:effectLst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nl-NL" sz="2400" dirty="0" smtClean="0">
              <a:solidFill>
                <a:schemeClr val="tx2"/>
              </a:solidFill>
              <a:effectLst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nl-NL" sz="2400" dirty="0" smtClean="0">
              <a:solidFill>
                <a:schemeClr val="tx2"/>
              </a:solidFill>
              <a:effectLst/>
            </a:endParaRPr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mr. Robby S. Makka  9 Februari 2013</a:t>
            </a: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ACBC0-AEBF-4837-B361-8728C99AB47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229600" cy="172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smtClean="0"/>
              <a:t>   </a:t>
            </a:r>
            <a:r>
              <a:rPr lang="en-US" sz="3600" smtClean="0">
                <a:solidFill>
                  <a:schemeClr val="tx2"/>
                </a:solidFill>
              </a:rPr>
              <a:t>IK DANK U VOOR UW AANDACHT !</a:t>
            </a: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mr. Robby S. Makka  9 Februari 2013</a:t>
            </a:r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ACBC0-AEBF-4837-B361-8728C99AB47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mr. Robby S. Makka  9 Februari 2013</a:t>
            </a:r>
            <a:endParaRPr lang="en-US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D1CBAF-1548-4942-83E9-9ECF67B73C6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12161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u="sng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Bronnen: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u="sng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nl-NL" sz="1600" b="1" u="sng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Geen gezeur meer kleur, allochtone studenten op de Pabo 2000. </a:t>
            </a:r>
            <a:endParaRPr kumimoji="0" lang="nl-NL" sz="1600" b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Tijdschrift voor Onderwijs en Opvoeding,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Koorddansen op de regenboog. Ervaringen met versneld opleiden van allochtone studenten op twee </a:t>
            </a:r>
            <a:r>
              <a:rPr kumimoji="0" lang="nl-NL" sz="1600" b="1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Pabo’s</a:t>
            </a: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Utrecht:ECHO; Special Didactiek &amp; School (2001).</a:t>
            </a:r>
            <a:endParaRPr kumimoji="0" lang="nl-NL" sz="1600" b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kumimoji="0" lang="nl-NL" sz="1600" b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Meer kleur op school. J Mars (2001). </a:t>
            </a:r>
            <a:endParaRPr kumimoji="0" lang="nl-NL" sz="1600" b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Een onbetreden gebied. Allochtonen als </a:t>
            </a:r>
            <a:r>
              <a:rPr kumimoji="0" lang="nl-NL" sz="1600" b="1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Pabo-student</a:t>
            </a: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 en als groepsleerkracht.  Utrecht: ECHO</a:t>
            </a:r>
            <a:b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</a:br>
            <a:endParaRPr kumimoji="0" lang="nl-NL" sz="1600" b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K. </a:t>
            </a:r>
            <a:r>
              <a:rPr kumimoji="0" lang="nl-NL" sz="1600" b="1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Autar</a:t>
            </a: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 &amp; H. </a:t>
            </a:r>
            <a:r>
              <a:rPr kumimoji="0" lang="nl-NL" sz="1600" b="1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Moeniralam</a:t>
            </a: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 (2001). Ze maken de school herkenbaar Schoolleiders K. </a:t>
            </a:r>
            <a:r>
              <a:rPr kumimoji="0" lang="nl-NL" sz="1600" b="1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Autar</a:t>
            </a: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 &amp; H. </a:t>
            </a:r>
            <a:r>
              <a:rPr kumimoji="0" lang="nl-NL" sz="1600" b="1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Homan</a:t>
            </a: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 (2001).'Dan wil ik het graag horen'</a:t>
            </a:r>
            <a:endParaRPr kumimoji="0" lang="nl-NL" sz="1600" b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Een gekleurd begin Utrecht: ECHO</a:t>
            </a:r>
            <a:b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</a:br>
            <a:endParaRPr kumimoji="0" lang="nl-NL" sz="1600" b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Amsterdam, mei 2005 IJ. </a:t>
            </a:r>
            <a:r>
              <a:rPr kumimoji="0" lang="nl-NL" sz="1600" b="1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Jepma</a:t>
            </a: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kumimoji="0" lang="nl-NL" sz="1600" b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Eduquality</a:t>
            </a: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/Schepers Van </a:t>
            </a:r>
            <a:r>
              <a:rPr kumimoji="0" lang="nl-NL" sz="1600" b="1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Seventer</a:t>
            </a: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 Dienst Onderzoek en Statistiek</a:t>
            </a:r>
            <a:b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</a:br>
            <a:endParaRPr kumimoji="0" lang="nl-NL" sz="1600" b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Etnische grenzen in de literatuur? </a:t>
            </a:r>
            <a:r>
              <a:rPr kumimoji="0" lang="nl-NL" sz="1600" b="1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Pauwke</a:t>
            </a: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l-NL" sz="1600" b="1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Berkers</a:t>
            </a: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Arial" pitchFamily="34" charset="0"/>
              </a:rPr>
              <a:t> 2011</a:t>
            </a: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/>
            </a:r>
            <a:b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</a:br>
            <a:endParaRPr kumimoji="0" lang="nl-NL" sz="1600" b="1" u="none" strike="noStrike" cap="none" normalizeH="0" baseline="0" dirty="0" smtClean="0">
              <a:ln>
                <a:noFill/>
              </a:ln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600" b="1" dirty="0" smtClean="0">
                <a:latin typeface="+mn-lt"/>
                <a:cs typeface="Times New Roman" pitchFamily="18" charset="0"/>
              </a:rPr>
              <a:t>Prof. Jack </a:t>
            </a:r>
            <a:r>
              <a:rPr lang="nl-NL" sz="1600" b="1" dirty="0" err="1" smtClean="0">
                <a:latin typeface="+mn-lt"/>
                <a:cs typeface="Times New Roman" pitchFamily="18" charset="0"/>
              </a:rPr>
              <a:t>Mencke</a:t>
            </a:r>
            <a:r>
              <a:rPr lang="nl-NL" sz="1600" b="1" dirty="0" smtClean="0">
                <a:latin typeface="+mn-lt"/>
                <a:cs typeface="Times New Roman" pitchFamily="18" charset="0"/>
              </a:rPr>
              <a:t>  bureau NIKOS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Arial" pitchFamily="34" charset="0"/>
                <a:hlinkClick r:id="rId2"/>
              </a:rPr>
              <a:t>Rapportage minderheden 2003 - Sociaal en Cultureel Planbureau</a:t>
            </a:r>
            <a:r>
              <a:rPr kumimoji="0" lang="nl-NL" sz="1600" b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24479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nl-NL" dirty="0" smtClean="0">
                <a:solidFill>
                  <a:schemeClr val="tx2"/>
                </a:solidFill>
              </a:rPr>
              <a:t>Zijn ene zus is arts de andere is advocaat, ook hij zelf kan goed leren….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Bron</a:t>
            </a:r>
            <a:r>
              <a:rPr lang="en-US" dirty="0" smtClean="0">
                <a:solidFill>
                  <a:schemeClr val="tx2"/>
                </a:solidFill>
              </a:rPr>
              <a:t>: De </a:t>
            </a:r>
            <a:r>
              <a:rPr lang="en-US" dirty="0" smtClean="0">
                <a:solidFill>
                  <a:schemeClr val="tx2"/>
                </a:solidFill>
              </a:rPr>
              <a:t>Pers</a:t>
            </a:r>
            <a:r>
              <a:rPr lang="en-US" dirty="0" smtClean="0">
                <a:solidFill>
                  <a:schemeClr val="tx2"/>
                </a:solidFill>
              </a:rPr>
              <a:t> 16 October 2007</a:t>
            </a:r>
            <a:endParaRPr lang="nl-NL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pic>
        <p:nvPicPr>
          <p:cNvPr id="4101" name="Afbeelding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" y="5446713"/>
            <a:ext cx="1276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Afbeelding 6" descr="http://www.malburgennet.nl/Volwassenwerk/illustraties/ashna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19925" y="5505450"/>
            <a:ext cx="135255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jdelijke aanduiding voor voettekst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mr.</a:t>
            </a:r>
            <a:r>
              <a:rPr lang="en-US" dirty="0" smtClean="0"/>
              <a:t> Robby S. Makka  9 </a:t>
            </a:r>
            <a:r>
              <a:rPr lang="en-US" dirty="0" smtClean="0"/>
              <a:t>Februari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ACBC0-AEBF-4837-B361-8728C99AB47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7924800" cy="221508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NL </a:t>
            </a:r>
            <a:r>
              <a:rPr lang="en-US" sz="3600" dirty="0" smtClean="0"/>
              <a:t>Studeren</a:t>
            </a:r>
            <a:r>
              <a:rPr lang="en-US" sz="3600" dirty="0" smtClean="0"/>
              <a:t>, Suriname </a:t>
            </a:r>
            <a:r>
              <a:rPr lang="en-US" sz="3600" dirty="0" smtClean="0"/>
              <a:t>investeren</a:t>
            </a:r>
            <a:endParaRPr lang="en-US" sz="3600" dirty="0" smtClean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276872"/>
            <a:ext cx="7710488" cy="3247951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nl-NL" dirty="0" smtClean="0">
                <a:solidFill>
                  <a:schemeClr val="tx2"/>
                </a:solidFill>
              </a:rPr>
              <a:t>KENNISKRING NED-SUR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dirty="0" smtClean="0">
                <a:solidFill>
                  <a:schemeClr val="tx2"/>
                </a:solidFill>
              </a:rPr>
              <a:t>NEWORG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dirty="0" smtClean="0">
                <a:solidFill>
                  <a:schemeClr val="tx2"/>
                </a:solidFill>
              </a:rPr>
              <a:t>PROMOTIEKAMER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dirty="0" smtClean="0">
                <a:solidFill>
                  <a:schemeClr val="tx2"/>
                </a:solidFill>
              </a:rPr>
              <a:t>NETWERK ORGANISATIES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dirty="0" smtClean="0">
                <a:solidFill>
                  <a:schemeClr val="tx2"/>
                </a:solidFill>
              </a:rPr>
              <a:t>TRAININGEN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dirty="0" smtClean="0">
                <a:solidFill>
                  <a:schemeClr val="tx2"/>
                </a:solidFill>
              </a:rPr>
              <a:t>VERENIGINGEN ETC.</a:t>
            </a:r>
            <a:r>
              <a:rPr lang="nl-NL" sz="3600" dirty="0" smtClean="0">
                <a:solidFill>
                  <a:schemeClr val="tx2"/>
                </a:solidFill>
              </a:rPr>
              <a:t/>
            </a:r>
            <a:br>
              <a:rPr lang="nl-NL" sz="3600" dirty="0" smtClean="0">
                <a:solidFill>
                  <a:schemeClr val="tx2"/>
                </a:solidFill>
              </a:rPr>
            </a:b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/>
          </a:p>
        </p:txBody>
      </p:sp>
      <p:pic>
        <p:nvPicPr>
          <p:cNvPr id="5126" name="Afbeelding 5" descr="http://www.malburgennet.nl/Volwassenwerk/illustraties/ashna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948488" y="5395913"/>
            <a:ext cx="135255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Afbeelding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3825" y="5446713"/>
            <a:ext cx="1276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jdelijke aanduiding voor voettekst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mr.</a:t>
            </a:r>
            <a:r>
              <a:rPr lang="en-US" dirty="0" smtClean="0"/>
              <a:t> Robby S. Makka  9 </a:t>
            </a:r>
            <a:r>
              <a:rPr lang="en-US" dirty="0" smtClean="0"/>
              <a:t>Februari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ACBC0-AEBF-4837-B361-8728C99AB47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 smtClean="0"/>
              <a:t>Economie Suriname is </a:t>
            </a:r>
            <a:r>
              <a:rPr lang="nl-NL" dirty="0" smtClean="0"/>
              <a:t>Booming</a:t>
            </a:r>
            <a:r>
              <a:rPr lang="nl-NL" dirty="0" smtClean="0"/>
              <a:t/>
            </a:r>
            <a:br>
              <a:rPr lang="nl-NL" dirty="0" smtClean="0"/>
            </a:br>
            <a:endParaRPr lang="en-US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3689350"/>
          </a:xfrm>
        </p:spPr>
        <p:txBody>
          <a:bodyPr/>
          <a:lstStyle/>
          <a:p>
            <a:pPr eaLnBrk="1" hangingPunct="1"/>
            <a:r>
              <a:rPr lang="nl-NL" sz="3600" dirty="0" smtClean="0">
                <a:solidFill>
                  <a:schemeClr val="tx2"/>
                </a:solidFill>
                <a:effectLst/>
              </a:rPr>
              <a:t>Goud; Olie;</a:t>
            </a:r>
          </a:p>
          <a:p>
            <a:pPr eaLnBrk="1" hangingPunct="1"/>
            <a:r>
              <a:rPr lang="en-US" sz="3600" dirty="0" smtClean="0">
                <a:solidFill>
                  <a:schemeClr val="tx2"/>
                </a:solidFill>
                <a:effectLst/>
              </a:rPr>
              <a:t>Diaspora; </a:t>
            </a:r>
            <a:r>
              <a:rPr lang="en-US" sz="3600" dirty="0" smtClean="0">
                <a:solidFill>
                  <a:schemeClr val="tx2"/>
                </a:solidFill>
                <a:effectLst/>
              </a:rPr>
              <a:t>Begroting</a:t>
            </a:r>
            <a:r>
              <a:rPr lang="en-US" sz="3600" dirty="0" smtClean="0">
                <a:solidFill>
                  <a:schemeClr val="tx2"/>
                </a:solidFill>
                <a:effectLst/>
              </a:rPr>
              <a:t>;</a:t>
            </a:r>
          </a:p>
          <a:p>
            <a:pPr eaLnBrk="1" hangingPunct="1"/>
            <a:r>
              <a:rPr lang="en-US" sz="3600" dirty="0" smtClean="0">
                <a:solidFill>
                  <a:schemeClr val="tx2"/>
                </a:solidFill>
                <a:effectLst/>
              </a:rPr>
              <a:t>Credit rating; </a:t>
            </a:r>
            <a:r>
              <a:rPr lang="en-US" sz="3600" dirty="0" smtClean="0">
                <a:solidFill>
                  <a:schemeClr val="tx2"/>
                </a:solidFill>
                <a:effectLst/>
              </a:rPr>
              <a:t>Wisselkoers</a:t>
            </a:r>
            <a:r>
              <a:rPr lang="en-US" sz="3600" dirty="0" smtClean="0">
                <a:solidFill>
                  <a:schemeClr val="tx2"/>
                </a:solidFill>
                <a:effectLst/>
              </a:rPr>
              <a:t>;</a:t>
            </a:r>
          </a:p>
          <a:p>
            <a:pPr eaLnBrk="1" hangingPunct="1"/>
            <a:r>
              <a:rPr lang="en-US" sz="3600" dirty="0" smtClean="0">
                <a:solidFill>
                  <a:schemeClr val="tx2"/>
                </a:solidFill>
                <a:effectLst/>
              </a:rPr>
              <a:t>Huisvestingsplan</a:t>
            </a:r>
            <a:r>
              <a:rPr lang="en-US" sz="3600" dirty="0" smtClean="0">
                <a:solidFill>
                  <a:schemeClr val="tx2"/>
                </a:solidFill>
                <a:effectLst/>
              </a:rPr>
              <a:t>; PSA</a:t>
            </a:r>
          </a:p>
          <a:p>
            <a:pPr eaLnBrk="1" hangingPunct="1"/>
            <a:r>
              <a:rPr lang="en-US" sz="3600" dirty="0" smtClean="0">
                <a:solidFill>
                  <a:schemeClr val="tx2"/>
                </a:solidFill>
                <a:effectLst/>
              </a:rPr>
              <a:t>Fiscaal</a:t>
            </a:r>
            <a:r>
              <a:rPr lang="en-US" sz="3600" dirty="0" smtClean="0">
                <a:solidFill>
                  <a:schemeClr val="tx2"/>
                </a:solidFill>
                <a:effectLst/>
              </a:rPr>
              <a:t>; Etc;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l-NL" sz="3600" dirty="0" smtClean="0">
                <a:solidFill>
                  <a:schemeClr val="tx2"/>
                </a:solidFill>
                <a:effectLst/>
              </a:rPr>
              <a:t>   </a:t>
            </a:r>
            <a:endParaRPr lang="en-US" sz="3600" dirty="0" smtClean="0">
              <a:solidFill>
                <a:schemeClr val="tx2"/>
              </a:solidFill>
              <a:effectLst/>
            </a:endParaRPr>
          </a:p>
        </p:txBody>
      </p:sp>
      <p:pic>
        <p:nvPicPr>
          <p:cNvPr id="6150" name="Afbeelding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5446713"/>
            <a:ext cx="1276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Afbeelding 7" descr="http://www.malburgennet.nl/Volwassenwerk/illustraties/ashna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875463" y="5446713"/>
            <a:ext cx="135255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jdelijke aanduiding voor voettekst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mr.</a:t>
            </a:r>
            <a:r>
              <a:rPr lang="en-US" dirty="0" smtClean="0"/>
              <a:t> Robby S. Makka  9 </a:t>
            </a:r>
            <a:r>
              <a:rPr lang="en-US" dirty="0" smtClean="0"/>
              <a:t>Februari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ACBC0-AEBF-4837-B361-8728C99AB47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kstvak 4"/>
          <p:cNvSpPr txBox="1">
            <a:spLocks noChangeArrowheads="1"/>
          </p:cNvSpPr>
          <p:nvPr/>
        </p:nvSpPr>
        <p:spPr bwMode="auto">
          <a:xfrm>
            <a:off x="2051050" y="333375"/>
            <a:ext cx="4608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Succes</a:t>
            </a:r>
            <a:r>
              <a:rPr lang="en-US" sz="4400" dirty="0"/>
              <a:t> </a:t>
            </a:r>
            <a:r>
              <a:rPr lang="en-US" sz="4400" dirty="0"/>
              <a:t>Factoren</a:t>
            </a:r>
            <a:r>
              <a:rPr lang="en-US" sz="4400" dirty="0"/>
              <a:t>:</a:t>
            </a:r>
            <a:endParaRPr lang="nl-NL" sz="4400" dirty="0"/>
          </a:p>
        </p:txBody>
      </p:sp>
      <p:pic>
        <p:nvPicPr>
          <p:cNvPr id="7173" name="Afbeelding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5446713"/>
            <a:ext cx="1276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Afbeelding 7" descr="http://www.malburgennet.nl/Volwassenwerk/illustraties/ashna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875463" y="5446713"/>
            <a:ext cx="135255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611188" y="1341438"/>
            <a:ext cx="676910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Clr>
                <a:schemeClr val="tx2">
                  <a:lumMod val="50000"/>
                </a:schemeClr>
              </a:buClr>
              <a:buSzPct val="80000"/>
              <a:defRPr/>
            </a:pPr>
            <a:r>
              <a:rPr lang="en-US" sz="2400" dirty="0"/>
              <a:t>Taal</a:t>
            </a:r>
            <a:r>
              <a:rPr lang="en-US" sz="2400" dirty="0"/>
              <a:t> </a:t>
            </a:r>
            <a:r>
              <a:rPr lang="en-US" sz="2400" dirty="0" smtClean="0"/>
              <a:t>(2 </a:t>
            </a:r>
            <a:r>
              <a:rPr lang="en-US" sz="2400" dirty="0" smtClean="0"/>
              <a:t>talen</a:t>
            </a:r>
            <a:r>
              <a:rPr lang="en-US" sz="2400" dirty="0" smtClean="0"/>
              <a:t> </a:t>
            </a:r>
            <a:r>
              <a:rPr lang="en-US" sz="2400" dirty="0" smtClean="0"/>
              <a:t>thuis</a:t>
            </a:r>
            <a:r>
              <a:rPr lang="en-US" sz="2400" dirty="0" smtClean="0"/>
              <a:t>);</a:t>
            </a:r>
            <a:endParaRPr lang="en-US" sz="2400" dirty="0"/>
          </a:p>
          <a:p>
            <a:pPr>
              <a:buClr>
                <a:schemeClr val="tx2">
                  <a:lumMod val="50000"/>
                </a:schemeClr>
              </a:buClr>
              <a:buSzPct val="80000"/>
              <a:defRPr/>
            </a:pPr>
            <a:r>
              <a:rPr lang="en-US" sz="2400" dirty="0"/>
              <a:t>Geld</a:t>
            </a:r>
            <a:r>
              <a:rPr lang="en-US" sz="2400" dirty="0" smtClean="0"/>
              <a:t>; </a:t>
            </a:r>
            <a:endParaRPr lang="en-US" sz="2400" dirty="0"/>
          </a:p>
          <a:p>
            <a:pPr>
              <a:buClr>
                <a:schemeClr val="tx2">
                  <a:lumMod val="50000"/>
                </a:schemeClr>
              </a:buClr>
              <a:buSzPct val="80000"/>
              <a:defRPr/>
            </a:pPr>
            <a:r>
              <a:rPr lang="en-US" sz="2400" dirty="0"/>
              <a:t>School en </a:t>
            </a:r>
            <a:r>
              <a:rPr lang="en-US" sz="2400" dirty="0"/>
              <a:t>ouders</a:t>
            </a:r>
            <a:r>
              <a:rPr lang="en-US" sz="2400" dirty="0"/>
              <a:t> </a:t>
            </a:r>
            <a:r>
              <a:rPr lang="en-US" sz="2400" dirty="0"/>
              <a:t>als</a:t>
            </a:r>
            <a:r>
              <a:rPr lang="en-US" sz="2400" dirty="0"/>
              <a:t> partners in </a:t>
            </a:r>
            <a:r>
              <a:rPr lang="en-US" sz="2400" dirty="0"/>
              <a:t>opvoeding</a:t>
            </a:r>
            <a:r>
              <a:rPr lang="en-US" sz="2400" dirty="0"/>
              <a:t>;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defRPr/>
            </a:pPr>
            <a:r>
              <a:rPr lang="en-US" sz="2400" dirty="0"/>
              <a:t>Ouderparticipatie</a:t>
            </a:r>
            <a:r>
              <a:rPr lang="en-US" sz="2400" dirty="0"/>
              <a:t>;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defRPr/>
            </a:pPr>
            <a:r>
              <a:rPr lang="en-US" sz="2400" dirty="0"/>
              <a:t>Bestuur</a:t>
            </a:r>
            <a:r>
              <a:rPr lang="en-US" sz="2400" dirty="0" smtClean="0"/>
              <a:t>, </a:t>
            </a:r>
            <a:r>
              <a:rPr lang="en-US" sz="2400" dirty="0" smtClean="0"/>
              <a:t>gebouw</a:t>
            </a:r>
            <a:r>
              <a:rPr lang="en-US" sz="2400" dirty="0" smtClean="0"/>
              <a:t>, </a:t>
            </a:r>
            <a:r>
              <a:rPr lang="en-US" sz="2400" dirty="0" smtClean="0"/>
              <a:t>schoolorganisatie</a:t>
            </a:r>
            <a:r>
              <a:rPr lang="en-US" sz="2400" dirty="0" smtClean="0"/>
              <a:t>, </a:t>
            </a:r>
            <a:r>
              <a:rPr lang="en-US" sz="2400" dirty="0" smtClean="0"/>
              <a:t>pedagogisch</a:t>
            </a:r>
            <a:r>
              <a:rPr lang="en-US" sz="2400" dirty="0" smtClean="0"/>
              <a:t> </a:t>
            </a:r>
            <a:r>
              <a:rPr lang="en-US" sz="2400" dirty="0"/>
              <a:t>klimaat</a:t>
            </a:r>
            <a:r>
              <a:rPr lang="en-US" sz="2400" dirty="0" smtClean="0"/>
              <a:t>, 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defRPr/>
            </a:pPr>
            <a:r>
              <a:rPr lang="en-US" sz="2400" dirty="0" smtClean="0"/>
              <a:t>didactisch</a:t>
            </a:r>
            <a:r>
              <a:rPr lang="en-US" sz="2400" dirty="0" smtClean="0"/>
              <a:t> </a:t>
            </a:r>
            <a:r>
              <a:rPr lang="en-US" sz="2400" dirty="0"/>
              <a:t>aanpak</a:t>
            </a:r>
            <a:r>
              <a:rPr lang="en-US" sz="2400" dirty="0" smtClean="0"/>
              <a:t>, </a:t>
            </a:r>
            <a:r>
              <a:rPr lang="en-US" sz="2400" dirty="0" err="1" smtClean="0"/>
              <a:t>kwaliteit</a:t>
            </a:r>
            <a:r>
              <a:rPr lang="en-US" sz="2400" dirty="0" smtClean="0"/>
              <a:t>, </a:t>
            </a:r>
            <a:r>
              <a:rPr lang="en-US" sz="2400" dirty="0" err="1" smtClean="0"/>
              <a:t>schoolleiding</a:t>
            </a:r>
            <a:r>
              <a:rPr lang="en-US" sz="2400" dirty="0" smtClean="0"/>
              <a:t>, </a:t>
            </a:r>
            <a:r>
              <a:rPr lang="en-US" sz="2400" dirty="0" err="1" smtClean="0"/>
              <a:t>leerkrachten</a:t>
            </a:r>
            <a:r>
              <a:rPr lang="en-US" sz="2400" dirty="0" smtClean="0"/>
              <a:t>, </a:t>
            </a:r>
            <a:r>
              <a:rPr lang="en-US" sz="2400" dirty="0" err="1" smtClean="0"/>
              <a:t>leerstof</a:t>
            </a:r>
            <a:r>
              <a:rPr lang="en-US" sz="2400" dirty="0" smtClean="0"/>
              <a:t>, </a:t>
            </a:r>
            <a:r>
              <a:rPr lang="en-US" sz="2400" dirty="0" err="1" smtClean="0"/>
              <a:t>schooltijd</a:t>
            </a:r>
            <a:r>
              <a:rPr lang="en-US" sz="2400" dirty="0"/>
              <a:t>,</a:t>
            </a:r>
          </a:p>
          <a:p>
            <a:pPr>
              <a:buClr>
                <a:schemeClr val="tx2">
                  <a:lumMod val="50000"/>
                </a:schemeClr>
              </a:buClr>
              <a:buSzPct val="80000"/>
              <a:defRPr/>
            </a:pPr>
            <a:r>
              <a:rPr lang="en-US" sz="2400" dirty="0" err="1"/>
              <a:t>relatie</a:t>
            </a:r>
            <a:r>
              <a:rPr lang="en-US" sz="2400" dirty="0"/>
              <a:t> </a:t>
            </a:r>
            <a:r>
              <a:rPr lang="en-US" sz="2400" dirty="0" err="1"/>
              <a:t>ouders</a:t>
            </a:r>
            <a:r>
              <a:rPr lang="en-US" sz="2400" dirty="0" smtClean="0"/>
              <a:t>, </a:t>
            </a:r>
            <a:r>
              <a:rPr lang="en-US" sz="2400" dirty="0" err="1" smtClean="0"/>
              <a:t>leertijd</a:t>
            </a:r>
            <a:r>
              <a:rPr lang="en-US" sz="2400" dirty="0" smtClean="0"/>
              <a:t>, </a:t>
            </a:r>
            <a:r>
              <a:rPr lang="en-US" sz="2400" dirty="0" err="1" smtClean="0"/>
              <a:t>relatie</a:t>
            </a:r>
            <a:r>
              <a:rPr lang="en-US" sz="2400" dirty="0" smtClean="0"/>
              <a:t> </a:t>
            </a:r>
            <a:r>
              <a:rPr lang="en-US" sz="2400" dirty="0" err="1"/>
              <a:t>buurtinstellingen</a:t>
            </a:r>
            <a:r>
              <a:rPr lang="en-US" sz="2400" dirty="0"/>
              <a:t>. </a:t>
            </a:r>
            <a:endParaRPr lang="nl-NL" sz="2400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mr. Robby S. Makka  9 Februari 2013</a:t>
            </a:r>
            <a:endParaRPr lang="en-US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0C989-DAA4-42DA-B092-8D6A6DE68B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8313" y="304800"/>
            <a:ext cx="8229600" cy="5645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smtClean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539750" y="549275"/>
          <a:ext cx="7488832" cy="5434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"/>
                <a:gridCol w="4464496"/>
                <a:gridCol w="2952328"/>
              </a:tblGrid>
              <a:tr h="489390">
                <a:tc gridSpan="3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</a:rPr>
                        <a:t>Resultaat, deelnemer kan: </a:t>
                      </a:r>
                      <a:endParaRPr lang="nl-NL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16972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Zakelijk solliciteren en opbouwen van CV </a:t>
                      </a:r>
                      <a:endParaRPr lang="nl-NL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Passend reageren op vacatures 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</a:tr>
              <a:tr h="618462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Voeren sollicitatiegesprekken </a:t>
                      </a:r>
                      <a:endParaRPr lang="nl-NL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Zichzelf optimaal presenteren tijdens sollicitatiegesprekken 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</a:tr>
              <a:tr h="819952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l-NL" sz="2000" dirty="0" err="1">
                          <a:effectLst/>
                        </a:rPr>
                        <a:t>Self</a:t>
                      </a:r>
                      <a:r>
                        <a:rPr lang="nl-NL" sz="2000" dirty="0">
                          <a:effectLst/>
                        </a:rPr>
                        <a:t> awareness: Zelfbeeld en zelfreflectie </a:t>
                      </a:r>
                      <a:endParaRPr lang="nl-NL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Zelfanalyse maken </a:t>
                      </a:r>
                      <a:br>
                        <a:rPr lang="nl-NL" sz="1600" dirty="0">
                          <a:effectLst/>
                        </a:rPr>
                      </a:br>
                      <a:r>
                        <a:rPr lang="nl-NL" sz="1600" dirty="0">
                          <a:effectLst/>
                        </a:rPr>
                        <a:t>Acties ondernemen om zwakke punten weg te werken 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</a:tr>
              <a:tr h="618462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Business Netwerken </a:t>
                      </a:r>
                      <a:endParaRPr lang="nl-NL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Contacten leggen, relaties opbouwen en </a:t>
                      </a:r>
                      <a:r>
                        <a:rPr lang="nl-NL" sz="1600" dirty="0" err="1">
                          <a:effectLst/>
                        </a:rPr>
                        <a:t>prospects</a:t>
                      </a:r>
                      <a:r>
                        <a:rPr lang="nl-NL" sz="1600" dirty="0">
                          <a:effectLst/>
                        </a:rPr>
                        <a:t> ontwikkelen 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</a:tr>
              <a:tr h="1021442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Business Communication: Voeren van zakelijke gesprekken </a:t>
                      </a:r>
                      <a:endParaRPr lang="nl-NL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Prospects</a:t>
                      </a:r>
                      <a:r>
                        <a:rPr lang="nl-NL" sz="1600" dirty="0">
                          <a:effectLst/>
                        </a:rPr>
                        <a:t> omzetten in zakelijke relaties en transacties. Doelgericht en doelbewust communiceren 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</a:tr>
              <a:tr h="819952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nl-NL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Business </a:t>
                      </a:r>
                      <a:r>
                        <a:rPr lang="nl-NL" sz="2000" dirty="0" err="1">
                          <a:effectLst/>
                        </a:rPr>
                        <a:t>presentation</a:t>
                      </a:r>
                      <a:r>
                        <a:rPr lang="nl-NL" sz="2000" dirty="0">
                          <a:effectLst/>
                        </a:rPr>
                        <a:t> </a:t>
                      </a:r>
                      <a:endParaRPr lang="nl-NL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Overtuigend presenteren. Anderen meekrijgen in de eigen visie </a:t>
                      </a:r>
                      <a:endParaRPr lang="nl-NL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996" marR="6996" marT="6996" marB="6996"/>
                </a:tc>
              </a:tr>
            </a:tbl>
          </a:graphicData>
        </a:graphic>
      </p:graphicFrame>
      <p:sp>
        <p:nvSpPr>
          <p:cNvPr id="9" name="Tijdelijke aanduiding voor voettekst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mr. Robby S. Makka  9 Februari 2013</a:t>
            </a:r>
            <a:endParaRPr lang="en-US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ACBC0-AEBF-4837-B361-8728C99AB47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endParaRPr lang="nl-NL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3317" name="Tijdelijke aanduiding voor voettekst 2"/>
          <p:cNvSpPr txBox="1">
            <a:spLocks noGrp="1"/>
          </p:cNvSpPr>
          <p:nvPr/>
        </p:nvSpPr>
        <p:spPr bwMode="auto">
          <a:xfrm>
            <a:off x="3059113" y="630872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nl-NL" sz="1200" dirty="0">
              <a:solidFill>
                <a:srgbClr val="898989"/>
              </a:solidFill>
            </a:endParaRPr>
          </a:p>
        </p:txBody>
      </p:sp>
      <p:pic>
        <p:nvPicPr>
          <p:cNvPr id="1332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114800"/>
            <a:ext cx="2011363" cy="197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419600"/>
            <a:ext cx="33528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Text Box 15"/>
          <p:cNvSpPr txBox="1">
            <a:spLocks noChangeArrowheads="1"/>
          </p:cNvSpPr>
          <p:nvPr/>
        </p:nvSpPr>
        <p:spPr bwMode="auto">
          <a:xfrm>
            <a:off x="228600" y="3048000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dirty="0" smtClean="0">
                <a:latin typeface="Times New Roman" pitchFamily="18" charset="0"/>
              </a:rPr>
              <a:t>Er zijn kansen voor u</a:t>
            </a:r>
            <a:endParaRPr lang="nl-NL" sz="2400" dirty="0">
              <a:latin typeface="Times New Roman" pitchFamily="18" charset="0"/>
            </a:endParaRPr>
          </a:p>
        </p:txBody>
      </p:sp>
      <p:sp>
        <p:nvSpPr>
          <p:cNvPr id="13325" name="Text Box 16"/>
          <p:cNvSpPr txBox="1">
            <a:spLocks noChangeArrowheads="1"/>
          </p:cNvSpPr>
          <p:nvPr/>
        </p:nvSpPr>
        <p:spPr bwMode="auto">
          <a:xfrm>
            <a:off x="5791200" y="3048000"/>
            <a:ext cx="3124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dirty="0" smtClean="0">
                <a:latin typeface="Times New Roman" pitchFamily="18" charset="0"/>
              </a:rPr>
              <a:t>In NL en Sur.</a:t>
            </a:r>
          </a:p>
          <a:p>
            <a:pPr>
              <a:spcBef>
                <a:spcPct val="50000"/>
              </a:spcBef>
            </a:pPr>
            <a:r>
              <a:rPr lang="nl-NL" sz="2400" dirty="0" smtClean="0">
                <a:latin typeface="Times New Roman" pitchFamily="18" charset="0"/>
              </a:rPr>
              <a:t>Diaspora Kapitaal</a:t>
            </a:r>
            <a:endParaRPr lang="nl-NL" sz="2400" dirty="0">
              <a:latin typeface="Times New Roman" pitchFamily="18" charset="0"/>
            </a:endParaRPr>
          </a:p>
        </p:txBody>
      </p:sp>
      <p:sp>
        <p:nvSpPr>
          <p:cNvPr id="22532" name="AutoShape 4" descr="data:image/jpeg;base64,/9j/4AAQSkZJRgABAQAAAQABAAD/2wCEAAkGBhQRERUUEBQUFBUWFhgXFRQVGBsaGhUaFhwWHRgcHhweHCYgHCEkHBYUIS8gIycpLSwsFR8xNTAqNSgrLSkBCQoKDgwOGg8PGiwkHyQzLDIsNTUsLS4pNS8qLCkwMCw0MCw0LCosLjE0LywsKTQsKiwqKiopLCwuLCo0LTQpLP/AABEIAKUApAMBIgACEQEDEQH/xAAcAAACAgMBAQAAAAAAAAAAAAAABwUGAwQIAgH/xABFEAACAQIEBQIEAwUEBgsBAAABAgMEEQAFEiEGEyIxQQdRFDJhcSNCgTNSgpGhFSSisRZDU2KSwRcYJTRyc4OywtHSCP/EABoBAAIDAQEAAAAAAAAAAAAAAAACAQMFBAb/xAA0EQABAwMCAwYFAwQDAAAAAAABAAIRAyExBEESUXETImGBkfAFMqGx0RRC8SNyweEVQ2L/2gAMAwEAAhEDEQA/AE1gwYMe4XMjBgwYEIwYMGBCMGDFi4f9Pq6tAanp3KH/AFjdCfcM1r/pfCue1glxhCruDDbyv/8AnidrGpqYo/pGrSH7XJUf54nsp9DMucuvxNRK0T6JANKBWsDb5PYjz5xxu19AYM9Am4SkNgw9My9KsqgnSBlr2kdDIoj6wVU2bsvi4/mMYl9FcuqI3emq500XEnMC3iI7h0ZUZe197bb4n9dTgOIMdEQkhgw08w9AKkLrpKiCoUgFb3QsD2t8y+35sUbPuDKyh/71BJGL212uh/iF1/S+LqeppVLNcFEFQuDBgxeoRgwYMCEYMGDAhGDBj7iUL5gwYMQhGDBgwIRi08GenNVmbXhXREDZp32Qe4Hlj9B+pGLd6Y+j5qAtVmAKwHeOE7NL7M37qew7n6Du0OJqEgJE+mPLyEjbldDRNrUqSfl5R0hDbtzLnbcZtbWjj7Omb8/xzPgmi0qq5Lw/lOVkko9XJECZqnlmWOFgL2Om6IT4G5H5iO+LfQpVVdKlQlQ0MkicyOIKjRIGF1RgVLPtpudQ3vaw2xF5hRxZbVkkLHQVy8qZRZUgm0sA3gKrrcH2Iv8Abc4fp62ihFOsSVUaC1PPzVToPyLIpBI0iw1JquLbY4KkOaHtMkxd0XF5F7CDkcoTDMFVXJamoqKmWsodMdRy0NRRt+znkjeVJhfw3RCVbe2vfviy8C5/HVVVa0YdC3Id4pAVaOQIY5AR7/hpv5sMbFDldPlgWaoqFRtMocsVRJGmk5jnT3JBso3PSBjSqPUjKIZWlWVTI4Cu8aMSwW+kE23tvh6ru3DhTYSIgEA7EW8Ra03GEo7uStyORZM9azAmGhClQRsZZQ3vfsin+IYr/E+bhaytlprN/clpnK2KvUyyaYU9iyqxv7D7YxV3qHkVQ5aaHUzd5DBZj92BudrDG6M7ySrjhiSZIBC4eFQTBocWIaxARuw+a/8AXDMpuYQ51N2ADa3Pz+kZvEIJndS3C+Qxx8uJaaekkp0jJdSAk5sQwZkJWUmx1ahft22xYs6zBKenlllF0jjZmB/MAO2+2/b9camT08usyNWCohK2jVY4wNyOouh6jYWFgBue+IXjehmrnWiQSxxaGmkmCdDsluVGGO19dmI9lFvpxH+tXHG62+fPN/8Aaf5W2UHnnpZQ5jFHNApoZ5kDopAF7gEhor+x30Wtf9MJfirgqqy6TRVR2BPRIu6P9m9/obH6YdGXZunwdDKkAqcwqCY4zOxfTJHtNIWN9CgqGstvmAHviwZ5TyR0xOYNDVwMyLPGYuXoDsF1oQxJ0llNjvYEgg7HQZWqUHcJMiSIObGLZtteJ2SZXLWDDD9TPSl8uJnp9UlKT92hv2De6+A36HfuvMatKq2q3iYbKCIRgwYMWKEYMGDAhGDBgwIRhpeknpwJwa6tQmnju0ceknnFNy1huyi3YfMdvG9R9P8AhBsyrEhFxGOuZh+VARf9Tso+/wBMdU0lIkUaxxqFRFCoo7KFFgB+mMr4hq+zHZtyc9E7WzdVupFBndNo1rKtrgK1pImI2bSdwRfyCPuMQ1BwfTyB6QzVFNOqaZIoZ2CSxkW1pHIXXQw7gDpJIP1x/wChVKcxlhqLqWXmUXLvEVVizTAOlizI/bUTZXAGPma5kuUqsEDSVuZTqEV3u76dwt9zpQdRCDuQSfLYob3f6dB7rwQNhO84gfusLqPFwUpmc1Jl1HFHmUvxPLa8KuoaRrXCdFzq0g21Nt+uNJnzbMt49OW0x2Goap3U23tbo27DpPfvtjf4Q4A5D/FVzmprH3LudSx+wTbuO2q32AGIj1k4ukpY46eBnjaYMzyL30LYFVPcEkjcW2HffFdMh9UU6cOcZ7x+UbmG48/oFJsJKkss9JKNDrqeZVyn5pJ3Jv8Awg2t974tdHk8EO0UMUdrfIijt27DHO+WGpnMBpFm+JaSQLUGoN5NAVgnW2kFVIJ73BGxwy6v1HlTLJWbSKtI49JUdJ5r8vmBT2KOsqlTcak8hhizV6TUEgdpxTblE2xcR7hQx7eSY5jHkDfv9cRtdwvSzAiWnha/+4t/5gXwmqLi6shmiZK95g9Mah0kQugYCRmit3H7M9fTb7YanGefCPKpp1fll4DyidjqkXoA86t9v+WOWro6tB7Q13zYiUwe1yo+cZbQUMjfA1dTQyA2LKsslMWbsHJUjfbcMbfXEvS8d1VEo/tWJZoG+SvpeqNg3lgNu3kBfoDiBynKJabJqha2V4InISNCCTdxFyzrDNeM3YFVW9ixvcYl/SCESJVaY5FpH5YWKY6116TzgpOzqTbe29xcXGNCs1nZOc/vhpiTk4wcz4d4KsTNrKapOG4EFPVZUqOqNI4jD9LrOqq+lmvoYaVIU2F9QNibjW4lqJ6x46eSEwRa1kaEvG09Vy2BVVVWISPUFLSMfHjzqZtwzPlMjVeVXaA9VRRHtYd2j89r/UfUdItOTZvDmVNz6ZgrNG0euwLwlhup+x0m17GwOONz+GKw7w2JniG8H8+h5PG2FDcHVFRW1FbLVMjU9/ho4UuYjyy3Mtf5vm0l7dW+wAAwnvVH0+/s+Xm03XSSMQhB1cp/MZP87E72Fu4OGMOFg3/ZdLJU6YrGpnkYokYkJayIukSO51WLalAvucXAcBUgopKNI9MUg6t7sWsLPc/mBCm/uMWGszT1ONpsYtG2x674lABIXJ2DEnxJkElDUyU83zRta47MO6sPoQQf1xGY3WuDhISIwYMGJQjBgxL8I5L8ZW09P4kkUNbvoG7/AOENhXODQSdkJ/ejHCopMvWRh+LU2kY+Qlvw1/ldvu5xfseY4woAUAACwA7ADsMeseNq1DUeXnddAEWUHxfn8VBTtUuqs4BSIW3Zm7Le1wCVBP0X7YiOAOFGjvW1hL1lQNTFv9Up3Cr7X2v7ABfBvFyKc1zlkcXpcvtt4ec2O/vYg7eyfU4Y+Oyo7sKIpD5nXd02b/k+SQd4yjFU9QuBxmUChWCTREmJj2N7XVvobDfwQO/Y2vGjnWdRUkLzVDBEQbnyT4AHknsAMclF72VA6nnZOQCLpBZLmS0gLVBkE9PUl1hdW0pIq20sNYH4lmXUFupRTcg2xY+D6GTO3qmqJBytEihAovE9Q2pFDdyictHsTbV473onFnEPx1XJU6Fi1hekG+yKACTYXNgt/GwHjEpwfWVtPFNNSXET3WYpp5i8lRI2jUCA3LZyO9wr2F1x66tTc+nxCGvtnbmPuuQGD4KKqlEcmhfw3hZwy6mYSMrEDRcHqtZQtgCFHm929xjwnK+RwxNIFeliSSS+wflRkEX8EX2J8rvbCbzykaCaaEvrXWDrNvxVILRve5+ZZNWxsdWLFlfqTXCH4fnppvGFebTrUaluNRspWx319lB3xGopVKhZUpkWM39lDSBIKtPEWeS1uUqs8BRTU08KVLK9mUg3nUMAy+V32/Fte+G1SxKiKqW0qoC27WAAFv0GEtndFVVYDZnXQQI8jNShygjcFR1q0ZbpA5exJF2O9zvL+m3GTQutNUMWhldkp57grzUtzEUgAiNmYFAQLagPtmanSl9GacWJMCYvGCckRfzVjXwbpr4WfFNC+T1QzCkX+7SMq1lOva7HZ1HYbke1mPsxwzMYaykWWNo5AGR1Ksp7EMLEf1xj0K3ZOvcHI5j3hXESijq0ljWSJgyOoZWHZlYXB/ljNhf+m1SaWaoyuUktTsXgY7a4nsf0trU292b2OGBgr0uyeWjG3Q4Q0yEpPX7hQSQR1sY6oiI5beUY9J/hY2/j+mEPjsXPcpWqp5YH+WVGQn21DY/obH9Mcf1VO0bsjizIxVh7FSQf6jG58LrcVMsO32VbxdYsGDBjVSIwxPRLlxVc9VMbR01M7lrXtqKr482LWGF3hveivD4qqHMY2bRzuVEH7lbB2G3kXK3Hntjl1bmikeLFgehN1IymJ/0iMAGbLsxCncEQhrg9jYHb7HffG7JxtG1BNWRpIqxhwFkXSxZbAbX2Gogfzx7jrswQfi0tPJYG7Q1BUsdtwskYtfc2Lbe5xXfUvN3fJQzpynnaNTHfVpudVrjY7L3+uMWnRp1KjGhouQLOn6ZTkkA3Un6VZSYcvR3vzKhmnkJ7kuem/wDCq7e5Pvi4YwUNNyokjHZEVB/CAP8AljPjhr1DVqOedyU7RAhaOdZ3DSQtNUOERf5k+FUeSfAGETmeZ1Wf1oVSsca6mjjdgEiUD5m/eJNgSL7tYbY3uPeJWzSuWnh5hgjcooiXWZCL8yQLtfSAbAmwUFr74hc44T0ViUdMDNNr2Z+mOS1yDpYAAEK1wCy2XZjcjHoNFpW0G8T7PInoPef5VD3km2Flqcthy95DJLDzlcU8tMQ0yNE8UeuTUHRrNqZhYdJULcEb/M/9QJecwy6ZoafSAscaLEtyF5nSBc3bsx3sbdsNHgz0vip0D1apLMzcwx6V5MTn9xLWuBtqPtsBiJ429GxKWly4rEzG7wNtGx90IHQdztuN/GIbrdO6pwvM+Jx78T6o4DFlQOIc7+IenkBaQ/DtBJMICNYUMH6DddapI1yp21A9PYfOB8kDVCyzRTyLGYZAkcesktJ0qyNbWjIj9SmwJBNxcY3KemfKVKZlTK5J1RRmRlJUgo+iWNyFG7akZerbfxjHm+b86ko0paeRSgkKTsxkmQQsSyK6KDykDg3IFgP1PeDLQxgsd7Ruefly9IVe638nzhUqpAaflfFSzrDJMoeGJNTAhYtFwFPzaXA1bntbEZmFKk0Oqhha1MLvVB2sURNSs40hEluPlAJvYXbvhhcAZElTlCiOW0yTStFOtiYJQdiD5BFiR2IkIxUKahkgFTG6x0qtMytT1FQeTOBGquFJ6mZCySAk9WtQAbYobVb2j2ty0x1jfxt5b2ypiwKZ/pxxiMwpAXP40dkmHa5/K4+jAX+98WvHPvCWc/2dmELO+sSNJFUNpdLh2XlyHWB+8jAWBA72Jx0FjC1+nFGpLflNx+Pey6KbpCXnHI+EzXL6xQbSN8NLtsQ3yj72diP/ACzi9VuZRwmMSMFMriOMbks5BNhYewO/bbFL9bKe+WaxcGKeJwR4PUl7/TXiT41qJBDSzU3LLrUwlOabIearx7nx+18YngFWnSn/ANN9Lj7omCVJ5lxKkcUssVpxA+mdYnUmIL+0J37qNyvfbHOPqxl/JzaqAFg7CQf+ooY/1Jw6hkGaOs+mehhFRdnEcbvpJQISGJ7kAG5HcYV/rtRGOuhLEF2pY9ZHllLqT/hx2aFrKdWGkGQefh5c0riSlvgwYMbaRGHR6J5dBPl9YlV+yE0bsS7IBoW4OpSCLEXvfCXw0fSLMqZKPMUrUMsIEErRgXLAMykgXHYmM98cmsBNPuzMjGcjCkK6w5BTZkw+Fi5VGjnmVTO4eoZe6RXa4T95z37DsSPvq9TRjLaYwFeVHMippa40lHVbHe9vvj1FHTSqFpMjkkWw0tPEkKG42N3JJ2tvYk41+LBzOHgWiSEwyKGhXYRmOVo2Vd7frfe98clNzhXpuJMBwEEgm83NyZ9PBBwU0hjTzmKR6eZYCFlaJxGx8OVIQ/oxGDJasS08MikEPEjXHbdRjcx5+7HdFfkLluJ5aWSyxukigiWKVLhluGKlbXKlEGq/cBt7Y9zZ5KZEqw1OkyvdRCnLcEFmDlNGhh+W4uSAA3k46C4s4MgzCO0l0lCkRzps8d+4v+ZTuCp2IJ7d8c/ZhSvHVGjqefPyXaGJImsQSRblhlbZtjoAFyRvj1ul1jNSJiHDPvl6LlcwtsnZwJ6jxV1M7zskUkAHPuQEAPZxc7KfY9jt7YrHFnrgAGTLku1yOfIvTa3dFJBJudtXt2N7YXg/uZlgrIpAyJrpwQqlHcoVMikMCrKoJQ3sRa19xqZHwzVVZIpYHkt0sw+VSRbdmIUbHtfFDNBp2uNV3y7cvfW3XKYvdhZeI6qaflVNTJzJJ1Y2vuixOY+1+kMyuQAAo3sPbXyurMFptBbS45eonQWUgurqLa1ZNiAcWXNPSWrp6fn1DwIA0akaySvNdUuWsFAUsCd+xO+2K7l9MrAtqV5IplC05GoSodWoqAerdOpdtiN8aFOpTe08BkYt9rKsgjKt/p7xBPDBLHEjrAzAyVAZVWJ7gEB2UrGCjIB0u112BLDTBvmAbnhpD+zqJouXOGCvJpU3MlpCTGrh0JLNqDadsX6ChgTIBU07SUbiMvzI20O8qmQBS1+pGZiFBN7Fd7gYVdFCAolkJ5RmWKVVPW6EB3ttv2+a/criiiWPc9wEXg+SkzZZMxiHLZkiEaBiNXNMg1EdSrYkabgtqIJ2trba/UsPyj7D/LCY9OfTpamWOrkIanXqWNkI1v3CnV8yp03bszLYbC+HVjI+LVmPc2m39sz5xb6K6iCBJVI9ZptOVSi3zPGo+h1A/wDLE9meVU70YhrdBh0Ira20i6gW6rgg3GxvfFe9TFWeTL6M786rWRh3vHCp1XHsdY/lje44lyxuXHmjx3F3SNmcHfbVpQ38EAn62xztB7Ok0TlxsJOwt6JjklVCmy3K1lSCBGq1ZgokpedzIQS1i7xkI6i4F7htgSG74rHr/CErKZFvZaVVFySbB5ALk9+3fDCyjPaVjBT5fWVYUsoQCLXHpFjpLSRXUaVIvq2v9MLL14rdeaaf9nDGv89Tf/LGjSL3ahodxYOZnrEADyVYiEucGDBjVhQjDC9DMyEWaBGtaeJ49/JFnH/swvcbmT5o1NPFPH80Tq4+ukg2P0PY/fFVdnaUy3mFIsV0NxHx8ks7UVPOtNbUJ6xwRo0mzJECOp/GrsNyLkbbuSJlssEmXUcqyK8Ts1mL/NZWcs1xq1Waw8i9hjcruNQDAtLTyVElTFzYdICx6Ta5eQ/Lp1LfY/MPJxVlrZw0lfUzKKmik0PQxhQqRSMqsvcs5kGlkY9yoH2xWU+KmA0FvK4u7AJETE2vAHXLEwVM+kuaFqM00v7akkaFwfYE6CPp3X36cXjCw4hH9k5pHXKCKWq6KnvZHPdiPHYNY+RJ7jDHqazTC0qAy2QuqpuZLKSAvuW2A++OXWMDniqzD7+e49UzDAg7KL4n4xp6BQZ262BMcSgs8hHgAA2HYajYb98c9VNfNX1ckhMayzMXBay2MQuiIzDp2UKNxfSNRxv5eJswqqqpaYQSxRSVNxcEFPlVDcabNpG599r43vTMKtbBI8pvOZYmTTIrAyKeoNYpIN0uCRYuuxtfG5p9MzSMcRd0X+8dFS5xcVBZLl8+aVgjLszTvrkkIvYAbuR9F2A2G4GOkMgyKKjp0ggWyoP1Y+WJ8knfCZyXMIshzaoSRXkjEYRSh1MoYJIl7hQ1wQCfft5xYaj13UhzFTCyWIE0wRpATbpUKbkdyL2AHc7A82vpVtQWikO5YjG6ZhDc5TC4oy9J6OoikNleFwW9tib/AKEA/pjl/L4VYq0wPJBBk0kBmAIJVLgjVY3Fxbe5xd8+9TqrMYWpiFprnrCBiXTqYhiSNIVACf37eAbGF4ZXmxSJFQvUyKjnmKCeWTpaNm9wCj9OxO/e9sX6Gg/TU3ce/vKio7iNlYfT7O9XOp2Yn4tXhgpSn93DabmRiGOm5vfQtrsTsLAQmRcNs+YR0kpVAsqwyo8gJIW7uotsysUNgPLoDucYqLK6mSrSWiiV2YCZhAvMii1ltSEWCiwa3LBNu1ycWasycTKzqtLAsSq6Vnw0lKWkSS7qgZ9LMAq21rc6ja1iR0OcGPMGOIeh2Pu5SbJ3RRBVCqAoAsABYADsAMesV3gPisZjSLL2kXolHazqBcj6G4I+9vGPHHXE5pIVSEFqmoPKpkHcu1hq32AW4Nz5tjyvYPNXst59+W/RdXEIlReUj43OZ6kWMVGnw0bXveVt5CPHSCy/riSzccxiKymZFjctBVwHmGPvZjYcyM279LJ4JtjUostOW0MVJTTQJVy30tOTaWXYzMB3a19v4b/WP/sokKudVNXqOx0ycukc3vYNEq29rSFSd7Y7wGufxA2FhnigbgeN/wAKs2Vo4VgaKERfhvEgHKnja4lUk7svh+xYi4JYkW7DmXj3NRU5jVSjcNKwU+6p0r/RRjobiuohyjK52pkSEaSI1Ta8knSD9SO/8OOWzjr+HN4nPq8/ZQ60BfMGDBjXSIwYMGBCdPo/m5q4Y6YSaKmjfmQsRcPA5AljO9yNz+ug/lxYuKeOY4Vn/syMa9Y+LrVivHTksF1NcDmyL4XcD69sIXh/PZKKpjqITZ42vY9mH5lP0IuP1x0HmNXT11DBVR8taTniqrRtf8JCSrKPmYusYI8ixxk1qTWVg5wlp/MkeM7Dmm2stbh+OmqBUZes71dI0KuZ3IOieR2LKr2AueiQLvpa+/cCMpc3q8rWTLZXVSykZfVybJvbpJ302vte4VrA3W2J/PIIp8xy7nRh4JoZtMTqCqy6VcEr21aLi+9rbY8tFSzI2VVhecQouqqtZYndm5Scwk6JFUoBqJ1dje5Bq7RuXCQYJHKCRxTiZFxAmYRCSdXSVMBmV1mja2io1Br9bagHPYhmUEbkMRe+JagqYJZ6c00lcXQLqXb8JF1E6ZIQZAoZydkuAxGLPxVw7U0UBhq+ZU0llVKuLaWJNQPLlUnrS6g2Y2BsVZTYYxLQ1dbCY45qGemii1/EJGBKqr3XQqmZX0i2y727knGsK4ewOBEc5t/PgYPVVEbLa4+4dqsxlp5Y4oVOlIdKyNJJZjfmODEHVFuASw1C+43xTP8AQeb8czNHDDTS8madtRUsGCkIqrqkO4NgB3FyMTdPXwUklOUUZhUlnZnmSeIIJCljpZbubhjrN7e2wtN5pxzTVQNNmUkDxBeassCvL+MGuLkIgsF1KQFOoMbsDikGrSaGMHd6XzyufWOhUyDc5VPgo4at9Mc1TPIBplkkMEK8mIFRy+a/UxURkBipAU/cTfC9O/w9QmW5mvLMbySwNTkS7KRtfUNRAt0NiUj4cS2mA1UNJqaUcyKOAB2uY3Mzyq8vK2236VHnfHyCbL0tLNmHxdXTapoZGDxxMw7RrZesarHSpJ8Da4xDqsiAJ8In1tA+kZkohVulrY4KSJw0wIlikSGKqvHIBHGsvM0Prge/MbVpFg2kdhacznjNqiqSnpZXjTVy3WAq8I1gl5lltrOktexAACEXAucS9Hm9PTpz8vQVlZWKDUU8b6oomZC0jldwgDGxDNsCRcC+KolGsk/WqV9YwCpS0iqtPEB/tZIwqkAahpXa3zNhmkPdxPbiYn8HYcyVGLSrnwlxbT5blHUCXjnmhUBSPipNblSptuCLAtvbTbvYGRyDLmi5mbZu2mYodMZHTTRk9Kqu51nYbb9Vu5ODh/g80xNfmriWdEJVEF46ZVF9MaKNyBf5Rtfa5uxmyyZlBBV0cnUl5Ilc3jLEFWWVATuAWW/dC1xfscis+nxOLMOPed1/aPDmfpGbwDuobNcyinaE1xop6GpZ1p5BdHhIUspLlu5C2LLpKtpHnEpw7SzRSKsFXHWUv5uawaaLY6Qrps4J8PYj3PbEHPwyrmSqoqaNpb6KnL6gKU1EqW036Y37NqF0cG/kHG1xvxBTZJRsaWKGGebaOONFW7WsXYAC4S/nubDzgfBAp07k2i0dfC24sfVQOZS79eOLufUrRxG6QEmS3ZpWHb+FdvuzYVePc0xdizEszEkk7kk7kn9ceMblGkKTAwbJSZRgwYMWqEYMGDAhGLf6ecetl0rLIObSzdM8JsdiLFlB2va4t2YbHwRUMGEextRvC5SujqzK1jhhqcr5tWWHKpZJJmkjollsutUI1WUbG9yukA7XxM1uR0dBlzrURieOO8r8wa2nmbbUb93dmsPbUPAwheAvUafK5On8SBjeSAmwP+8p/K318+fFnjQ1VPnUlPUQVRMUDiR6QgA8xQ2gv+YFWIPlTp2xi6hlSmQHk8IvN5PIeBzG15TiNlGxVdfldFFLUWqYbE1ELkB6dXI0IjsbyW1BdLAm+1wO3mq4LoauXVSmbLqyxYKFaJuwueWelgPJjNtzcnEnxofi6uloEkMRv8TI2kH9jvGoDDS5LkErvYC58YycVGWLLqhqr4eWezw07ohXao0xrs2ohjquQDY2A+uFbUd3XAw93K1ibSMHfxiCojI2Chzl2eUwK6qbMEK6Os8uXSRY9R0bd/zMd8VB8i0B1lyOq3FiYp5WCnezLsw23t3Ha4OLxm2RNl0MPw1XVq8k1NAFL82MliFchHU2uBI23n6bYuOV0c0YkE0/Ou14yUVCq6QLHQAG3BN9u+G/V9k3iEGeXE0mOlt/uo4ZMJIHIonjCjJ8zOlvmMzDdiNrGLSO3cKPqcSdDwjUuy8nJoorbBq2okkQD3MZex9/lPuBhhZTxVK9PWNUiOOelaVWVAzKAq6o2sdyGG4t3FvfEbWcZVNNPSioCmPkxmuZVCiF6hisR3JNgysCBfa5PjF/6mu4lrWif7nHaed526hRwjdasfpnU1ShcxrLRXv8LSKI4huSB2FxudypO/fbFp4Ro6OKJ0y9FVEkaN7Brl1tquz9TWuN7ke2II0ddBXTmln5yFUlFLUuxDK+oMI5N+XZl2FtPUAewOMnCXECyZhVRaZYmkSOdoZgVaORRy5APylSqwsCtwbn7DirdpUYe9IABgWG2R55+qdsArFnCzxVskrZc9b1I1NMjpeFQigoA26kOHa476+57CNyWWcVE0+WwNGxcCuy2oZUs7C6zRtuBcd/Bsdu2GFmtI8kRWKUwvcFZAoaxBBsVOxB7Eex8YpXEHGlPkqSc2U1VZKQzL0qTYBUuFFokAGw7nc73vhaVU1G8IEmAIv4Z2A6QZugiCt+uztcqhnrMwZObM4tDCSR0LpjjUsAWIAJZyB3O1gMc6cVcUTZhUNPOdzsqj5Y1HZR9B/Xvg4n4pnzCczVLXPZVHyoP3VHgf5+cRGNnTaUUu875j7gJSZRgwYMdiVGPuPmDBKEYMGDAhGDBgwIRjZy/MpYHEkEjxOvZ0YqR+oxrYMBE2KE38j9bo50EGcU6yrt+Mig7/vFNrHzqQg+wxesso8vrVpxQ1XRDUCpMIcs0jjca+YTILEf5/S3M2PqsQbg2PuMcD9EP+txb9vRNPNdXcT5RPPUURjCGKGcTSkvZulSFsunf5ie/wD94smOUMt9R8xpwBFVzWHZXbWB9LPfbFhp/XnMlHUYH+rR2P8AhYYz6nw6sQGgiAnDgm3xLw9O1fDJT/sZwsNaNvkibmKfuRqjv7Nb2tuU2QLUTVzVdOCsrLGhkCnXGiBbruSo1lyO3cHCf/6wGYf7Om/4G/8A3jTq/XLM3FleKP8A8EYv/i1YsGl1PCG2FomTOQf8AdAllsynFw1wrWQmn59TEwp0kjASMlpInK6UZmI+UIlmAvtvfcnNxFx7l1G2uaWJplUqqxgPLY912+UEgdyBtjnHNuM62qFqiqmcfulyF/4RYf0xC3xd/wAeXu4qrvQQjijCaPF3rtUVF46FTTRnbWbGUj79k/S5+uFhLKWJZiWJNySbkk+SfOPODGhSospCGCEpMowYMGLVCMGDBgQjBgwYEIwYMGBCMGDBgQjBgwYEIwYMGBCMGDBgQjBgwYEIwYMGBCMGDBgQjBgwYEIwYMGBCMGDBiEL/9k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2534" name="AutoShape 6" descr="data:image/jpeg;base64,/9j/4AAQSkZJRgABAQAAAQABAAD/2wCEAAkGBhQRERUUEBQUFBUWFhgXFRQVGBsaGhUaFhwWHRgcHhweHCYgHCEkHBYUIS8gIycpLSwsFR8xNTAqNSgrLSkBCQoKDgwOGg8PGiwkHyQzLDIsNTUsLS4pNS8qLCkwMCw0MCw0LCosLjE0LywsKTQsKiwqKiopLCwuLCo0LTQpLP/AABEIAKUApAMBIgACEQEDEQH/xAAcAAACAgMBAQAAAAAAAAAAAAAABwUGAwQIAgH/xABFEAACAQIEBQIEAwUEBgsBAAABAgMEEQAFEiEGEyIxQQdRFDJhcSNCgTNSgpGhFSSisRZDU2KSwRcYJTRyc4OywtHSCP/EABoBAAIDAQEAAAAAAAAAAAAAAAACAQMFBAb/xAA0EQABAwMCAwYFAwQDAAAAAAABAAIRAyExBEESUXETImGBkfAFMqGx0RRC8SNyweEVQ2L/2gAMAwEAAhEDEQA/AE1gwYMe4XMjBgwYEIwYMGBCMGDFi4f9Pq6tAanp3KH/AFjdCfcM1r/pfCue1glxhCruDDbyv/8AnidrGpqYo/pGrSH7XJUf54nsp9DMucuvxNRK0T6JANKBWsDb5PYjz5xxu19AYM9Am4SkNgw9My9KsqgnSBlr2kdDIoj6wVU2bsvi4/mMYl9FcuqI3emq500XEnMC3iI7h0ZUZe197bb4n9dTgOIMdEQkhgw08w9AKkLrpKiCoUgFb3QsD2t8y+35sUbPuDKyh/71BJGL212uh/iF1/S+LqeppVLNcFEFQuDBgxeoRgwYMCEYMGDAhGDBj7iUL5gwYMQhGDBgwIRi08GenNVmbXhXREDZp32Qe4Hlj9B+pGLd6Y+j5qAtVmAKwHeOE7NL7M37qew7n6Du0OJqEgJE+mPLyEjbldDRNrUqSfl5R0hDbtzLnbcZtbWjj7Omb8/xzPgmi0qq5Lw/lOVkko9XJECZqnlmWOFgL2Om6IT4G5H5iO+LfQpVVdKlQlQ0MkicyOIKjRIGF1RgVLPtpudQ3vaw2xF5hRxZbVkkLHQVy8qZRZUgm0sA3gKrrcH2Iv8Abc4fp62ihFOsSVUaC1PPzVToPyLIpBI0iw1JquLbY4KkOaHtMkxd0XF5F7CDkcoTDMFVXJamoqKmWsodMdRy0NRRt+znkjeVJhfw3RCVbe2vfviy8C5/HVVVa0YdC3Id4pAVaOQIY5AR7/hpv5sMbFDldPlgWaoqFRtMocsVRJGmk5jnT3JBso3PSBjSqPUjKIZWlWVTI4Cu8aMSwW+kE23tvh6ru3DhTYSIgEA7EW8Ra03GEo7uStyORZM9azAmGhClQRsZZQ3vfsin+IYr/E+bhaytlprN/clpnK2KvUyyaYU9iyqxv7D7YxV3qHkVQ5aaHUzd5DBZj92BudrDG6M7ySrjhiSZIBC4eFQTBocWIaxARuw+a/8AXDMpuYQ51N2ADa3Pz+kZvEIJndS3C+Qxx8uJaaekkp0jJdSAk5sQwZkJWUmx1ahft22xYs6zBKenlllF0jjZmB/MAO2+2/b9camT08usyNWCohK2jVY4wNyOouh6jYWFgBue+IXjehmrnWiQSxxaGmkmCdDsluVGGO19dmI9lFvpxH+tXHG62+fPN/8Aaf5W2UHnnpZQ5jFHNApoZ5kDopAF7gEhor+x30Wtf9MJfirgqqy6TRVR2BPRIu6P9m9/obH6YdGXZunwdDKkAqcwqCY4zOxfTJHtNIWN9CgqGstvmAHviwZ5TyR0xOYNDVwMyLPGYuXoDsF1oQxJ0llNjvYEgg7HQZWqUHcJMiSIObGLZtteJ2SZXLWDDD9TPSl8uJnp9UlKT92hv2De6+A36HfuvMatKq2q3iYbKCIRgwYMWKEYMGDAhGDBgwIRhpeknpwJwa6tQmnju0ceknnFNy1huyi3YfMdvG9R9P8AhBsyrEhFxGOuZh+VARf9Tso+/wBMdU0lIkUaxxqFRFCoo7KFFgB+mMr4hq+zHZtyc9E7WzdVupFBndNo1rKtrgK1pImI2bSdwRfyCPuMQ1BwfTyB6QzVFNOqaZIoZ2CSxkW1pHIXXQw7gDpJIP1x/wChVKcxlhqLqWXmUXLvEVVizTAOlizI/bUTZXAGPma5kuUqsEDSVuZTqEV3u76dwt9zpQdRCDuQSfLYob3f6dB7rwQNhO84gfusLqPFwUpmc1Jl1HFHmUvxPLa8KuoaRrXCdFzq0g21Nt+uNJnzbMt49OW0x2Goap3U23tbo27DpPfvtjf4Q4A5D/FVzmprH3LudSx+wTbuO2q32AGIj1k4ukpY46eBnjaYMzyL30LYFVPcEkjcW2HffFdMh9UU6cOcZ7x+UbmG48/oFJsJKkss9JKNDrqeZVyn5pJ3Jv8Awg2t974tdHk8EO0UMUdrfIijt27DHO+WGpnMBpFm+JaSQLUGoN5NAVgnW2kFVIJ73BGxwy6v1HlTLJWbSKtI49JUdJ5r8vmBT2KOsqlTcak8hhizV6TUEgdpxTblE2xcR7hQx7eSY5jHkDfv9cRtdwvSzAiWnha/+4t/5gXwmqLi6shmiZK95g9Mah0kQugYCRmit3H7M9fTb7YanGefCPKpp1fll4DyidjqkXoA86t9v+WOWro6tB7Q13zYiUwe1yo+cZbQUMjfA1dTQyA2LKsslMWbsHJUjfbcMbfXEvS8d1VEo/tWJZoG+SvpeqNg3lgNu3kBfoDiBynKJabJqha2V4InISNCCTdxFyzrDNeM3YFVW9ixvcYl/SCESJVaY5FpH5YWKY6116TzgpOzqTbe29xcXGNCs1nZOc/vhpiTk4wcz4d4KsTNrKapOG4EFPVZUqOqNI4jD9LrOqq+lmvoYaVIU2F9QNibjW4lqJ6x46eSEwRa1kaEvG09Vy2BVVVWISPUFLSMfHjzqZtwzPlMjVeVXaA9VRRHtYd2j89r/UfUdItOTZvDmVNz6ZgrNG0euwLwlhup+x0m17GwOONz+GKw7w2JniG8H8+h5PG2FDcHVFRW1FbLVMjU9/ho4UuYjyy3Mtf5vm0l7dW+wAAwnvVH0+/s+Xm03XSSMQhB1cp/MZP87E72Fu4OGMOFg3/ZdLJU6YrGpnkYokYkJayIukSO51WLalAvucXAcBUgopKNI9MUg6t7sWsLPc/mBCm/uMWGszT1ONpsYtG2x674lABIXJ2DEnxJkElDUyU83zRta47MO6sPoQQf1xGY3WuDhISIwYMGJQjBgxL8I5L8ZW09P4kkUNbvoG7/AOENhXODQSdkJ/ejHCopMvWRh+LU2kY+Qlvw1/ldvu5xfseY4woAUAACwA7ADsMeseNq1DUeXnddAEWUHxfn8VBTtUuqs4BSIW3Zm7Le1wCVBP0X7YiOAOFGjvW1hL1lQNTFv9Up3Cr7X2v7ABfBvFyKc1zlkcXpcvtt4ec2O/vYg7eyfU4Y+Oyo7sKIpD5nXd02b/k+SQd4yjFU9QuBxmUChWCTREmJj2N7XVvobDfwQO/Y2vGjnWdRUkLzVDBEQbnyT4AHknsAMclF72VA6nnZOQCLpBZLmS0gLVBkE9PUl1hdW0pIq20sNYH4lmXUFupRTcg2xY+D6GTO3qmqJBytEihAovE9Q2pFDdyictHsTbV473onFnEPx1XJU6Fi1hekG+yKACTYXNgt/GwHjEpwfWVtPFNNSXET3WYpp5i8lRI2jUCA3LZyO9wr2F1x66tTc+nxCGvtnbmPuuQGD4KKqlEcmhfw3hZwy6mYSMrEDRcHqtZQtgCFHm929xjwnK+RwxNIFeliSSS+wflRkEX8EX2J8rvbCbzykaCaaEvrXWDrNvxVILRve5+ZZNWxsdWLFlfqTXCH4fnppvGFebTrUaluNRspWx319lB3xGopVKhZUpkWM39lDSBIKtPEWeS1uUqs8BRTU08KVLK9mUg3nUMAy+V32/Fte+G1SxKiKqW0qoC27WAAFv0GEtndFVVYDZnXQQI8jNShygjcFR1q0ZbpA5exJF2O9zvL+m3GTQutNUMWhldkp57grzUtzEUgAiNmYFAQLagPtmanSl9GacWJMCYvGCckRfzVjXwbpr4WfFNC+T1QzCkX+7SMq1lOva7HZ1HYbke1mPsxwzMYaykWWNo5AGR1Ksp7EMLEf1xj0K3ZOvcHI5j3hXESijq0ljWSJgyOoZWHZlYXB/ljNhf+m1SaWaoyuUktTsXgY7a4nsf0trU292b2OGBgr0uyeWjG3Q4Q0yEpPX7hQSQR1sY6oiI5beUY9J/hY2/j+mEPjsXPcpWqp5YH+WVGQn21DY/obH9Mcf1VO0bsjizIxVh7FSQf6jG58LrcVMsO32VbxdYsGDBjVSIwxPRLlxVc9VMbR01M7lrXtqKr482LWGF3hveivD4qqHMY2bRzuVEH7lbB2G3kXK3Hntjl1bmikeLFgehN1IymJ/0iMAGbLsxCncEQhrg9jYHb7HffG7JxtG1BNWRpIqxhwFkXSxZbAbX2Gogfzx7jrswQfi0tPJYG7Q1BUsdtwskYtfc2Lbe5xXfUvN3fJQzpynnaNTHfVpudVrjY7L3+uMWnRp1KjGhouQLOn6ZTkkA3Un6VZSYcvR3vzKhmnkJ7kuem/wDCq7e5Pvi4YwUNNyokjHZEVB/CAP8AljPjhr1DVqOedyU7RAhaOdZ3DSQtNUOERf5k+FUeSfAGETmeZ1Wf1oVSsca6mjjdgEiUD5m/eJNgSL7tYbY3uPeJWzSuWnh5hgjcooiXWZCL8yQLtfSAbAmwUFr74hc44T0ViUdMDNNr2Z+mOS1yDpYAAEK1wCy2XZjcjHoNFpW0G8T7PInoPef5VD3km2Flqcthy95DJLDzlcU8tMQ0yNE8UeuTUHRrNqZhYdJULcEb/M/9QJecwy6ZoafSAscaLEtyF5nSBc3bsx3sbdsNHgz0vip0D1apLMzcwx6V5MTn9xLWuBtqPtsBiJ429GxKWly4rEzG7wNtGx90IHQdztuN/GIbrdO6pwvM+Jx78T6o4DFlQOIc7+IenkBaQ/DtBJMICNYUMH6DddapI1yp21A9PYfOB8kDVCyzRTyLGYZAkcesktJ0qyNbWjIj9SmwJBNxcY3KemfKVKZlTK5J1RRmRlJUgo+iWNyFG7akZerbfxjHm+b86ko0paeRSgkKTsxkmQQsSyK6KDykDg3IFgP1PeDLQxgsd7Ruefly9IVe638nzhUqpAaflfFSzrDJMoeGJNTAhYtFwFPzaXA1bntbEZmFKk0Oqhha1MLvVB2sURNSs40hEluPlAJvYXbvhhcAZElTlCiOW0yTStFOtiYJQdiD5BFiR2IkIxUKahkgFTG6x0qtMytT1FQeTOBGquFJ6mZCySAk9WtQAbYobVb2j2ty0x1jfxt5b2ypiwKZ/pxxiMwpAXP40dkmHa5/K4+jAX+98WvHPvCWc/2dmELO+sSNJFUNpdLh2XlyHWB+8jAWBA72Jx0FjC1+nFGpLflNx+Pey6KbpCXnHI+EzXL6xQbSN8NLtsQ3yj72diP/ACzi9VuZRwmMSMFMriOMbks5BNhYewO/bbFL9bKe+WaxcGKeJwR4PUl7/TXiT41qJBDSzU3LLrUwlOabIearx7nx+18YngFWnSn/ANN9Lj7omCVJ5lxKkcUssVpxA+mdYnUmIL+0J37qNyvfbHOPqxl/JzaqAFg7CQf+ooY/1Jw6hkGaOs+mehhFRdnEcbvpJQISGJ7kAG5HcYV/rtRGOuhLEF2pY9ZHllLqT/hx2aFrKdWGkGQefh5c0riSlvgwYMbaRGHR6J5dBPl9YlV+yE0bsS7IBoW4OpSCLEXvfCXw0fSLMqZKPMUrUMsIEErRgXLAMykgXHYmM98cmsBNPuzMjGcjCkK6w5BTZkw+Fi5VGjnmVTO4eoZe6RXa4T95z37DsSPvq9TRjLaYwFeVHMippa40lHVbHe9vvj1FHTSqFpMjkkWw0tPEkKG42N3JJ2tvYk41+LBzOHgWiSEwyKGhXYRmOVo2Vd7frfe98clNzhXpuJMBwEEgm83NyZ9PBBwU0hjTzmKR6eZYCFlaJxGx8OVIQ/oxGDJasS08MikEPEjXHbdRjcx5+7HdFfkLluJ5aWSyxukigiWKVLhluGKlbXKlEGq/cBt7Y9zZ5KZEqw1OkyvdRCnLcEFmDlNGhh+W4uSAA3k46C4s4MgzCO0l0lCkRzps8d+4v+ZTuCp2IJ7d8c/ZhSvHVGjqefPyXaGJImsQSRblhlbZtjoAFyRvj1ul1jNSJiHDPvl6LlcwtsnZwJ6jxV1M7zskUkAHPuQEAPZxc7KfY9jt7YrHFnrgAGTLku1yOfIvTa3dFJBJudtXt2N7YXg/uZlgrIpAyJrpwQqlHcoVMikMCrKoJQ3sRa19xqZHwzVVZIpYHkt0sw+VSRbdmIUbHtfFDNBp2uNV3y7cvfW3XKYvdhZeI6qaflVNTJzJJ1Y2vuixOY+1+kMyuQAAo3sPbXyurMFptBbS45eonQWUgurqLa1ZNiAcWXNPSWrp6fn1DwIA0akaySvNdUuWsFAUsCd+xO+2K7l9MrAtqV5IplC05GoSodWoqAerdOpdtiN8aFOpTe08BkYt9rKsgjKt/p7xBPDBLHEjrAzAyVAZVWJ7gEB2UrGCjIB0u112BLDTBvmAbnhpD+zqJouXOGCvJpU3MlpCTGrh0JLNqDadsX6ChgTIBU07SUbiMvzI20O8qmQBS1+pGZiFBN7Fd7gYVdFCAolkJ5RmWKVVPW6EB3ttv2+a/criiiWPc9wEXg+SkzZZMxiHLZkiEaBiNXNMg1EdSrYkabgtqIJ2trba/UsPyj7D/LCY9OfTpamWOrkIanXqWNkI1v3CnV8yp03bszLYbC+HVjI+LVmPc2m39sz5xb6K6iCBJVI9ZptOVSi3zPGo+h1A/wDLE9meVU70YhrdBh0Ira20i6gW6rgg3GxvfFe9TFWeTL6M786rWRh3vHCp1XHsdY/lje44lyxuXHmjx3F3SNmcHfbVpQ38EAn62xztB7Ok0TlxsJOwt6JjklVCmy3K1lSCBGq1ZgokpedzIQS1i7xkI6i4F7htgSG74rHr/CErKZFvZaVVFySbB5ALk9+3fDCyjPaVjBT5fWVYUsoQCLXHpFjpLSRXUaVIvq2v9MLL14rdeaaf9nDGv89Tf/LGjSL3ahodxYOZnrEADyVYiEucGDBjVhQjDC9DMyEWaBGtaeJ49/JFnH/swvcbmT5o1NPFPH80Tq4+ukg2P0PY/fFVdnaUy3mFIsV0NxHx8ks7UVPOtNbUJ6xwRo0mzJECOp/GrsNyLkbbuSJlssEmXUcqyK8Ts1mL/NZWcs1xq1Waw8i9hjcruNQDAtLTyVElTFzYdICx6Ta5eQ/Lp1LfY/MPJxVlrZw0lfUzKKmik0PQxhQqRSMqsvcs5kGlkY9yoH2xWU+KmA0FvK4u7AJETE2vAHXLEwVM+kuaFqM00v7akkaFwfYE6CPp3X36cXjCw4hH9k5pHXKCKWq6KnvZHPdiPHYNY+RJ7jDHqazTC0qAy2QuqpuZLKSAvuW2A++OXWMDniqzD7+e49UzDAg7KL4n4xp6BQZ262BMcSgs8hHgAA2HYajYb98c9VNfNX1ckhMayzMXBay2MQuiIzDp2UKNxfSNRxv5eJswqqqpaYQSxRSVNxcEFPlVDcabNpG599r43vTMKtbBI8pvOZYmTTIrAyKeoNYpIN0uCRYuuxtfG5p9MzSMcRd0X+8dFS5xcVBZLl8+aVgjLszTvrkkIvYAbuR9F2A2G4GOkMgyKKjp0ggWyoP1Y+WJ8knfCZyXMIshzaoSRXkjEYRSh1MoYJIl7hQ1wQCfft5xYaj13UhzFTCyWIE0wRpATbpUKbkdyL2AHc7A82vpVtQWikO5YjG6ZhDc5TC4oy9J6OoikNleFwW9tib/AKEA/pjl/L4VYq0wPJBBk0kBmAIJVLgjVY3Fxbe5xd8+9TqrMYWpiFprnrCBiXTqYhiSNIVACf37eAbGF4ZXmxSJFQvUyKjnmKCeWTpaNm9wCj9OxO/e9sX6Gg/TU3ce/vKio7iNlYfT7O9XOp2Yn4tXhgpSn93DabmRiGOm5vfQtrsTsLAQmRcNs+YR0kpVAsqwyo8gJIW7uotsysUNgPLoDucYqLK6mSrSWiiV2YCZhAvMii1ltSEWCiwa3LBNu1ycWasycTKzqtLAsSq6Vnw0lKWkSS7qgZ9LMAq21rc6ja1iR0OcGPMGOIeh2Pu5SbJ3RRBVCqAoAsABYADsAMesV3gPisZjSLL2kXolHazqBcj6G4I+9vGPHHXE5pIVSEFqmoPKpkHcu1hq32AW4Nz5tjyvYPNXst59+W/RdXEIlReUj43OZ6kWMVGnw0bXveVt5CPHSCy/riSzccxiKymZFjctBVwHmGPvZjYcyM279LJ4JtjUostOW0MVJTTQJVy30tOTaWXYzMB3a19v4b/WP/sokKudVNXqOx0ycukc3vYNEq29rSFSd7Y7wGufxA2FhnigbgeN/wAKs2Vo4VgaKERfhvEgHKnja4lUk7svh+xYi4JYkW7DmXj3NRU5jVSjcNKwU+6p0r/RRjobiuohyjK52pkSEaSI1Ta8knSD9SO/8OOWzjr+HN4nPq8/ZQ60BfMGDBjXSIwYMGBCdPo/m5q4Y6YSaKmjfmQsRcPA5AljO9yNz+ug/lxYuKeOY4Vn/syMa9Y+LrVivHTksF1NcDmyL4XcD69sIXh/PZKKpjqITZ42vY9mH5lP0IuP1x0HmNXT11DBVR8taTniqrRtf8JCSrKPmYusYI8ixxk1qTWVg5wlp/MkeM7Dmm2stbh+OmqBUZes71dI0KuZ3IOieR2LKr2AueiQLvpa+/cCMpc3q8rWTLZXVSykZfVybJvbpJ302vte4VrA3W2J/PIIp8xy7nRh4JoZtMTqCqy6VcEr21aLi+9rbY8tFSzI2VVhecQouqqtZYndm5Scwk6JFUoBqJ1dje5Bq7RuXCQYJHKCRxTiZFxAmYRCSdXSVMBmV1mja2io1Br9bagHPYhmUEbkMRe+JagqYJZ6c00lcXQLqXb8JF1E6ZIQZAoZydkuAxGLPxVw7U0UBhq+ZU0llVKuLaWJNQPLlUnrS6g2Y2BsVZTYYxLQ1dbCY45qGemii1/EJGBKqr3XQqmZX0i2y727knGsK4ewOBEc5t/PgYPVVEbLa4+4dqsxlp5Y4oVOlIdKyNJJZjfmODEHVFuASw1C+43xTP8AQeb8czNHDDTS8madtRUsGCkIqrqkO4NgB3FyMTdPXwUklOUUZhUlnZnmSeIIJCljpZbubhjrN7e2wtN5pxzTVQNNmUkDxBeassCvL+MGuLkIgsF1KQFOoMbsDikGrSaGMHd6XzyufWOhUyDc5VPgo4at9Mc1TPIBplkkMEK8mIFRy+a/UxURkBipAU/cTfC9O/w9QmW5mvLMbySwNTkS7KRtfUNRAt0NiUj4cS2mA1UNJqaUcyKOAB2uY3Mzyq8vK2236VHnfHyCbL0tLNmHxdXTapoZGDxxMw7RrZesarHSpJ8Da4xDqsiAJ8In1tA+kZkohVulrY4KSJw0wIlikSGKqvHIBHGsvM0Prge/MbVpFg2kdhacznjNqiqSnpZXjTVy3WAq8I1gl5lltrOktexAACEXAucS9Hm9PTpz8vQVlZWKDUU8b6oomZC0jldwgDGxDNsCRcC+KolGsk/WqV9YwCpS0iqtPEB/tZIwqkAahpXa3zNhmkPdxPbiYn8HYcyVGLSrnwlxbT5blHUCXjnmhUBSPipNblSptuCLAtvbTbvYGRyDLmi5mbZu2mYodMZHTTRk9Kqu51nYbb9Vu5ODh/g80xNfmriWdEJVEF46ZVF9MaKNyBf5Rtfa5uxmyyZlBBV0cnUl5Ilc3jLEFWWVATuAWW/dC1xfscis+nxOLMOPed1/aPDmfpGbwDuobNcyinaE1xop6GpZ1p5BdHhIUspLlu5C2LLpKtpHnEpw7SzRSKsFXHWUv5uawaaLY6Qrps4J8PYj3PbEHPwyrmSqoqaNpb6KnL6gKU1EqW036Y37NqF0cG/kHG1xvxBTZJRsaWKGGebaOONFW7WsXYAC4S/nubDzgfBAp07k2i0dfC24sfVQOZS79eOLufUrRxG6QEmS3ZpWHb+FdvuzYVePc0xdizEszEkk7kk7kn9ceMblGkKTAwbJSZRgwYMWqEYMGDAhGLf6ecetl0rLIObSzdM8JsdiLFlB2va4t2YbHwRUMGEextRvC5SujqzK1jhhqcr5tWWHKpZJJmkjollsutUI1WUbG9yukA7XxM1uR0dBlzrURieOO8r8wa2nmbbUb93dmsPbUPAwheAvUafK5On8SBjeSAmwP+8p/K318+fFnjQ1VPnUlPUQVRMUDiR6QgA8xQ2gv+YFWIPlTp2xi6hlSmQHk8IvN5PIeBzG15TiNlGxVdfldFFLUWqYbE1ELkB6dXI0IjsbyW1BdLAm+1wO3mq4LoauXVSmbLqyxYKFaJuwueWelgPJjNtzcnEnxofi6uloEkMRv8TI2kH9jvGoDDS5LkErvYC58YycVGWLLqhqr4eWezw07ohXao0xrs2ohjquQDY2A+uFbUd3XAw93K1ibSMHfxiCojI2Chzl2eUwK6qbMEK6Os8uXSRY9R0bd/zMd8VB8i0B1lyOq3FiYp5WCnezLsw23t3Ha4OLxm2RNl0MPw1XVq8k1NAFL82MliFchHU2uBI23n6bYuOV0c0YkE0/Ou14yUVCq6QLHQAG3BN9u+G/V9k3iEGeXE0mOlt/uo4ZMJIHIonjCjJ8zOlvmMzDdiNrGLSO3cKPqcSdDwjUuy8nJoorbBq2okkQD3MZex9/lPuBhhZTxVK9PWNUiOOelaVWVAzKAq6o2sdyGG4t3FvfEbWcZVNNPSioCmPkxmuZVCiF6hisR3JNgysCBfa5PjF/6mu4lrWif7nHaed526hRwjdasfpnU1ShcxrLRXv8LSKI4huSB2FxudypO/fbFp4Ro6OKJ0y9FVEkaN7Brl1tquz9TWuN7ke2II0ddBXTmln5yFUlFLUuxDK+oMI5N+XZl2FtPUAewOMnCXECyZhVRaZYmkSOdoZgVaORRy5APylSqwsCtwbn7DirdpUYe9IABgWG2R55+qdsArFnCzxVskrZc9b1I1NMjpeFQigoA26kOHa476+57CNyWWcVE0+WwNGxcCuy2oZUs7C6zRtuBcd/Bsdu2GFmtI8kRWKUwvcFZAoaxBBsVOxB7Eex8YpXEHGlPkqSc2U1VZKQzL0qTYBUuFFokAGw7nc73vhaVU1G8IEmAIv4Z2A6QZugiCt+uztcqhnrMwZObM4tDCSR0LpjjUsAWIAJZyB3O1gMc6cVcUTZhUNPOdzsqj5Y1HZR9B/Xvg4n4pnzCczVLXPZVHyoP3VHgf5+cRGNnTaUUu875j7gJSZRgwYMdiVGPuPmDBKEYMGDAhGDBgwIRjZy/MpYHEkEjxOvZ0YqR+oxrYMBE2KE38j9bo50EGcU6yrt+Mig7/vFNrHzqQg+wxesso8vrVpxQ1XRDUCpMIcs0jjca+YTILEf5/S3M2PqsQbg2PuMcD9EP+txb9vRNPNdXcT5RPPUURjCGKGcTSkvZulSFsunf5ie/wD94smOUMt9R8xpwBFVzWHZXbWB9LPfbFhp/XnMlHUYH+rR2P8AhYYz6nw6sQGgiAnDgm3xLw9O1fDJT/sZwsNaNvkibmKfuRqjv7Nb2tuU2QLUTVzVdOCsrLGhkCnXGiBbruSo1lyO3cHCf/6wGYf7Om/4G/8A3jTq/XLM3FleKP8A8EYv/i1YsGl1PCG2FomTOQf8AdAllsynFw1wrWQmn59TEwp0kjASMlpInK6UZmI+UIlmAvtvfcnNxFx7l1G2uaWJplUqqxgPLY912+UEgdyBtjnHNuM62qFqiqmcfulyF/4RYf0xC3xd/wAeXu4qrvQQjijCaPF3rtUVF46FTTRnbWbGUj79k/S5+uFhLKWJZiWJNySbkk+SfOPODGhSospCGCEpMowYMGLVCMGDBgQjBgwYEIwYMGBCMGDBgQjBgwYEIwYMGBCMGDBgQjBgwYEIwYMGBCMGDBgQjBgwYEIwYMGBCMGDBiEL/9k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2536" name="AutoShape 8" descr="data:image/jpeg;base64,/9j/4AAQSkZJRgABAQAAAQABAAD/2wCEAAkGBhISERUUEhQVFRUWGRwaGRgYFxsYGxkgIBoaGhwgHSAbGzIgGB4jGx8hHy8gIygpLC0sGB8xNTAqNiYrLCoBCQoKDgwOGg8PGi4kHx4vLjQ1NTQpLi0qKTQuNCosKjExLywsLSo0NCopKSwyLCwsLzIvLC0sNSwsLCwsLCwsLP/AABEIAL8AzAMBIgACEQEDEQH/xAAcAAACAwEBAQEAAAAAAAAAAAAFBgAEBwMCAQj/xABDEAABAwIFAwIEBAQFAQUJAAABAgMRBCEABRIxQQYiURNhBzJxgRRCkaEjUrHBYpLR4fAkMzRTcoIVFiVDc6Oyw+L/xAAaAQACAwEBAAAAAAAAAAAAAAADBAACBQEG/8QAPBEAAQMBBgEKBAUEAgMBAAAAAQIDEQAEEiExQVFhBRMicYGRocHR8DIzseEUI0Ji8TRygpJDUlNjoiT/2gAMAwEAAhEDEQA/ANxxMTExKlTExMTEqVMTEx5ccCQSSAAJJNgB7+MSpXrEwmZ/8R2miUU4DquVE9g3na6jbiBffjANnJszrlAvKWhBidZKExeYbG5+o8X8aCLCopvukJHHM9QpFdtSFXGwVHhl30z1vxGo0WSpTht8ibX91EDAWo+JDzpKaVibbmVqjYHSiyYPmRtgqx01l1IpCXCFuGNIcOtR+a4QLeeItgi71KwGnfw5S4plMlsHTABg8doH0tGCjmE/LbKuJMDwoJ55XxuBPAZ+NKzBziqToVLSFCSogNmPsNY/THYfDiocSPWqySDt3uAe4KlC8e2GLprq5qsTaEOjdsqBP1T/ADD7Y59KVjmuoYddU6tlY7iAO0oEbbXCrX/fHVPvN3glIQUxhGO2eNcSwyu6VKKr2s0vL+Gr6ACzU3B8KbiRBgpJuYA+3tj630PmFwavcf8AiumYuNxa/I/fBf4jOKTSpUlwoIcTsopKpBBFjxOrn5cfUZZWNU6XEVDqnEoSpTTiUrBhMlA0p1STaZJ+98XFpdU2FqUnEkYp27ONVNmaDhQlJwAyP3oIvK83ptIbcLqfZWveZn1BMf7Y7U3xFeZUEVlOUkblPao8fKqxuDcKjxi8/wBaOGiYfaQguOOBsoOqNUGQmD5HJwSbzsqUlmqplNlwlI+VxpRA1RP0E3HBiYxxSyR+a0k55YHDP3FdSkA/lOEZZ4jHKvdJ1nRuAEPoTPCjpI3N522P7eRg3hbr+gKNwkhKmyeUKgC5Oxtz4wFXkFfQSaRz1WgqfTi5HMiPAAlJnmMLcyw58tcHZXqKY519v5iZG49KfsTCnkPxAadOh+GHBvqMJJ5Em6TbZW20nDZhV1lbSrqxFMtOodF5BmpiYmJgVFqYmJiYlSpiYmJiVKmJiYmJUqYmJgN1N1K3Rtgq7lqnQiY1RE3iwE7+4xdCFLUEpEk1Ra0oSVKyFXszzVqnRrdUEp2E7k+AOT7YQXhV5q4dBKKUKsTZPad/KlQZjYHxE455R08/mTv4mpVDRPEgkCe1AiyQbSffc3w802bUravw6HG0KbhGiQmJ2Anf7Tv740oFk+DpLGeoT9+NZ8qtXx9FGm6vtwoQMvoMrSla5KyYSpXcs7TpAsAOSAIn3xUY6pq6uoLVMlLHpwtQdnUoTBSoAHTMja9t7xizV0DbDwVUqU4ytSFBxw/I6mQmdMAAi0xFh4xy6yaNM+zXNj5VaHb7pNhYmNpHFynicdRdWrpdJSgYJynaPCuLvJHR6KUkSBnG9Vuh1lysq1PFKnkkAGZgBS0q0zcJsB+k7nE+JdEEelUJJS5q9MnjSUr9t9x9D9Md0ZUqodTXUDyUlca0LmDA7gdMydgRwRINhi4rI6qpcbNYWg00rUG2tR1qBIBVq4I4naxF8W5xKHg9OAGI1ygiKrzalMloDM4HTOZml7IOmhV0KFtqDdQ2pQC0mJE7LKbzB33vyMXuhXnk1lS3UD+KUpUomN0nTsBBBCpn/XBxqroaEOgOpTKytSS5rVqIHBJV4tge98TqQRpS6v6JAj/MoftiFx58LSlBIVlw1z24VA20zcKlgFOfHTKqnxSrB6bTcKnXr1RCflWkDVtq5jwMW866yZdZLdL/ABnXUwEgGwNiTaxAP7XxzT8UKc7MvWEn5LDz89hj5T/EKgBK/TWharKOhOr7kG/647zLobSlTRN2dc53EcN64XWytSkujpRpttQDLclW6+1SocSDTAuKUIWA4VAqAECYUEpi+x84ecgTWBToqlJUAoBshITIuSqw2MgR5SfqQ5fyuoUHEPBh35taVeksX51dpnkEGecF8j6cLDrrq3lvLcgSq0JGwIFife3sBJkVpcvJheBjIpxmZMHj7FEszd1UoxE6KwjTDhROvrkMtqccMJSJJwpdKdYksLcrH2rHtEgOe/aOJ2tO/tjr1Y4ampZoRqQD/EcVESBJATNjsfoY3gjArpBNMy3V+s2lZYXdakgykSlIAOx1JP8AmF/EaYQLOSoSoweMTHjXXXll8BJgCRwmJ8KOVvT9JmSA82opJ/OgRJ8LBF4P34nCzTZ/W5c4ll+VtIIEcFJmNCo/wkgHwRbg1kVVX1Q1tFulp9kJ0Bf+WwkTzYeAcEWcyS66qhq0pWsAGQIS4LEGJlKufAjfBErU3LTgCkjSZKe3caxQ1JDkOIN1R1iArs40by7MW320uNKCkq2P9j4I5GLOM5VTP5Q8FpJdpVkBXEbxPAVGxsFRBi0PuXZi2+2lxpWpKhY/2PgjkYRfY5uFoMpOR8jxp1h+/KViFDMeY4VZxMTEwrTNTExMTEqVMTExMSpVLN82bpmlOuHtHjck2AHuTjPOnMmczGoVUVAlqZVcgKIFkp/wi03+8k4+5pVKzSuS00s+imCOAAPmXYc7JJ88TjSKGiQy2ltsQlAgCSbffGrP4NqB8ax/qPU1mR+Lck/An/6PoK8MVjOr0kKRqTbQCARAHHgDxhP6n6DRZ1hKjB/iNgklQkkqTNysTMEwYH39dc5QUuJfQD3EJVEzq/Kbcnb6geceynMadLawpTuuxbI16TwDHED5pEH9+MILYS40uJ0OFR5QcKm3ETGoqn/7gB1lKqWpWW1pCkoc+Unf8kBP+UmR+hzLcjedpjT18LCVDSpKzqUE3BJAH67nnaTUQW8saLryip1yYaSdKSZB7RsIsCrgCANgV9L9ZmzgEaWAoagk9iYk7kSpcfvBgYNDrwJKhcSZvEQezKfOhS20QAk3iPhBw7dqI5j8Qm20hmhbBiEpURAHA0J3V944sZxQTkWZ1vc6ooSRstRQPPyJG0+Rxh9pcrpqVKlNoQ2IJUQOALyd4tthErvie8o/wkIQn/EdSrzBPA4MXuNyMWs5K5Flby1ViaraEhEfiV56DAUTyv4YISpKnnSsCDoSNIJ8EzJT9IP9MM1N01StiEsN7zdIP9cIWUfEp9Cx6+lxBiYASoWO2w3jf9saExnTS2PXQrU2ElUjcQJII4I8YXtqbWgjniYPdR7GbKoHmhiO+u9NQNtz6aEInfSkJmNth/ycD6jpOkXGphFjNhp/px7YUn/ior1OxlPp+FKhZ+4kD6QfrezjkPULVW3raJkWUkxqT4kA88H/AEwFyzWmzi+qRPGjN2izvm4IMcKE5h8OqRz5Apo/4DI2MSFSN72g23wAdy+uolenTVKXYE+kCnWBG/pqkxH8p4mL4v8AxKz1SAhhCikr7lkGJTdMbXkzPjSN5wmVDDX4dlxmdaSQ9Cj2mf4e4hMwqI8b407Kh5baVOKkKORE95Jw4VnWpbSHCG0wU6gxTtlvxJRIRVNqaXMEj5R7kHuT9INrzixmHRjLwddpnCC8lUgK1IWZ1AzNu8Dkj2wO6aqE1xcpqtCHHEAH1UlOogKAHcnwTYjcH9a1TT1WUL1Nq9WnUYhUwDJsQPlVH5hY+OMBLQS5dZN1e0ylWuB8jReclu86LyN4xTpj6ijfT3U9OxTtsvuBt1saFoUCCCCRwI2553wAR1SyquVWEFKEJ0JA+d07cnSIBk3sNPJw40ZpMwbQ9oSuCPmA1IIvBjxMxtfC51NljzNKlCQp110hKy2hRSlCSVBKQkQgSRwJg+MUZLRcIUkhSjBkxE5xh9fvV3Q4EApIKU4jDOMpx+n2oh0tmTtel/8AEIHoKKQhMW5KhO6o7b+f0AV+jqMqf9RGpVIVCRqBkbAKkWUJsRvAk8j611Y9RsMsIpilRSmC4YUok93YkarmwJMnxxhlyymfq6QorUBGsCCDC/OojTCCDED9R56qWSVEDm1GImcMpHHjvVUw8AkE84kTMZHY0boqxLraXEGUrAIP1/vjvjN+kc2epKr8I+o6PkSCbJMkpKZE6VcD3H0xpGM+02csLiZBxB3FP2Z8PImIIwPXUxMTEwtTNTCf8ROovRaDCD3ujuNrI2O4/NcfY+0uGM5qECqzmI1obgKBMphAM/bWRbzh6woSXCtYwSCe7LxpK2rUG7qc1GO+mToXJDT0w1gBxw6lbyBHaDIkEDjgk++GLExMKuuFxZWrM0022G0hCchQ3qHLC/TrbEajdMmBIuMDMxzpdDSJLyg4+rYEi5O+wHakb/7jDG44EglRAAEkmwA9/GMtXTHNMwWUFQaBEr3hAmInYqMkD3JjcYcsaA4CHPgTifTtpO1rLcFA6asB69lWunOn3q9wVNWpRb4m2uJsI2QCePceTjRqenS2kIQAlKRAA2Ax9YZShISkQlIAA8AWA/THvAbTaVPq2AyGgo1ns6WU7k5nU0H6uolu0jqG51RIA3VBBjbn2vjFwffxz9cfoDGf9e9IoSg1LI06Y1oFkxtqH8pHPH99Lkq2JbPNK/UcOus/lOylwc6nQY0AyTJmKh2pShStCGitpSlBJBBEFVoA3mRtfFvLnm10rrDToSFtBwoJM62wCsGQYSpIm3gbRhVbdIMgkHayo3kH9rYcfhfSIU+4snvQgaRq/m1BRjmLD21fTGnbEFtCnComIgcRv21nWVYcWGwkAmZ6jSYk7X8c4dfhY8Q+6ngtgn6hQA//ACP64E9RZOn8a4zSoKog6E8QmVACOBeL787YJfDBgmpWoKgJbEpBHdJ5ETA3tEHT5xa2OIdsilbgHjwqtlbU3aUp2JHrXLMEirzYtuKUElegflICUqiLfzXnY/fFzrwrpmmKZsqDIQQSVA64I3tYpsZEfP7Y7dcdNK/ENuUrbmtzVq0SACIvIsgkEyZEx5nAnqaldZbpGqpepQ1lUL1LCSpNu4XsLE8z4wmytLimSk4AfDxAONNOpU2HQRiTnwMYU19DdJLpdTjpGtaUgJE9o3IPBMwLbadzOGmop0uJKFgKSoQQdjjxQvIW2lTZCkEDSQZkfU3/AFx3xgPPLdcK151uMtIbQEoyrMq+idympS40SWFmIN5HKTwSBdJkbfXGhU9WH2QtlUBaZSqNp2MHwePbHWso0OoUhwBSVCCP+bH3xmtDWOZXWlpaiWCRYm2kk6V7QCPzRGx9sPf1qf8A2JH+w9RSR/8Axq/Yo/6n0pp6a6VU2r8RVKLlSoC5MhFot5Mc+NgLyz4mJjPddU4q8qn220tpuppR+IuUa2A+my2SDMwSkm9/YwoHi/k4tdC9QmpYhxWp1uyrQSD8pPEm+3INsMmM1yZkUmcFoSlCpSBa4KSpI9gCLfQYfZh+zqaOaMR1aikngWX0uDJWB8jWlYmJiYzK0aF9S5r+HpnHBGoCEz/MTA4+/wBsL3wyy0pZW+udTpgE3lKebibqJm99Ix5+KNdpZabuNayo7QQkbfqQfthhYeaoaVpLy0oCEpRN4KovHJvJxpAFFlASMXD4D71nkhdpJUcEDxP2otiYV0/EeiOnvUNXlJ7bxfx5+mDGV58xUFQZWF6ImAeZjcex/TCa7O6gSpJA6qaQ+0swlQPbS38SM+9NtLCCQpy6oMQjxP8AiNvoDtbBXorJvw9KiUw4sBS53k7A2kQOOL4UWU/js1JnW0hU7iNKLDbcFf6z7403Dtq/JZQwMzifIdlKWaXXVvHIYDzqYmJiYzK0amEHrLrpMFimUlUiFrEEQRsng23PHHsM6z60L6i0ySltKiFKCh/E442TvzeQThWZo3CEkIUQpQSkwYKrjSDET7Y9DYeTQAHX+wevpWDbOUCZbZ7TXFJ/tz/ti5QpfSNbWsBUo1JVEwnWpJPsnu+xiYwYyTptP4wU1UFhVjCCCCNKjcyCBtce/wBcc6jq15takNeihpJKUoSlK0RKgSCoSdQO/Ii3GNVdoLhuNJCsJxyg1mIZCBfcJGMYZzQvMaMNlvTJStttYJI3IMxAiAZHtcG+KzLykkFKik+QqDyNxhgzl4qoqYrZ0KBhDiYCFIIJixMEGDBA/NHOB5cpfRkJdLyhbvT6aDq4/OYSIAVO974s06VI6QnGN6q42AvAxgDtVyh6hr3XJbdUpYRpiUyoXnSmIUvmwJtzj67kj7qUrffbS5CQG3nQhwJFhZQsOb3+s440tCymjddcU2pxQQGkhwFae7uJTxa0XsD5xbFE060sl1VTUkJ0FKldgAMletICAEiCVKN/B3UUpKVEtgAAxN3q1yjHHLtplKVKTC5MiYvezOGGddehOqhTLLbpPpOFMXEIVtJvYEb/AEB841bGFVlMEBEPIckbIKuz27kgXJO3g+cad0Dnv4in0rVqcagGZJIPykk7zBH/AKThHlWzAj8QjXP1p7ky0EHmV9lM+Fbr7Ig9Tl1Kf4jQkGY7ZlX1tJE7X84aceHmQtJSoSFAgjyDY4xWXS0sLTpWu62HUFB1pa+HeaB2kSgkamu0jmN0nfxb7EcYaMZz0fNJmLtMokBUpTJF4JUg7CSUztyTjRsMW5sJeJTkrEdtAsSypoBWacO6phA+JlJoWxUIACgrSTPI70WIg7K/YYfHnkoSVKMJSCSfAFzhY6sdaq8vcWysLCCFApuRBBI8p7T+hxLEooeSrSYPbhUtiQtpSdYnupiy+r9VpDgBSFpCgDEgESJi22LGFH4cZwHab0iIUzAtykyQfrII+w84bsAtDRacUg6GjMOB1sLGtZ18RCVVlOhNlQmCTKZLhAlJEWIvvIMRYYMdfUhIp3dKSht1JcVBJSkkT7abXt/LxOF/rB8nNWgTZKmQNuVz/U/vh5znM1tFCUsLeSuQrSJjYeIvPJAscaK1FtLEbHxzxrPQkOKeB3HhVJrNssUAkLpojUAdAF7cixsLb2GLGVmjaacXTenoTJWW73SJ+8D+vvhfzzPEU+kmgaSCdIDhQlUxMgJSZSBHdNiYx6yxamsndWpGnUHFBOwCVmBEyQADIngDASwbgImFEDMGe7ajB8XyDEpBOREd+9UvhawouPubJhKbDtkkmx40jgcKHtjRMJvwuSfwrhvBdMe/YgW+9sOWK8oqm0q4VewJu2dPGphJ+IPVHpp/DtnvVGsxskza/J+m07SMM2fZoKenW7YlIsDyTYDfzjFausW6tTjhlajKjYX/AEt4wzyVY+eXzisk+JpblK1c0nm05nwFfaKiW6dLYkgao1JTYbnuI2/bF1rqGpLIpguW7BKYBVvICTGoEGIi+PuauKDTDfalCUgxrSolRlRUoC6CQRbkaTvYN/w1y2nU36sAvoJB7idIPymNhIkT9ffGzabQlLXOrSCJw4HHEn321kWdlSnObQqDGPpQul6AqnwXXFBBUAQFmVkhIjV2iJNr3HMnC5m+UO0zpbdEERBmyheCLbf743PFavy9t5BQ6kKSeDx7g8H3GMdnldxKumJTttWs7yU2pPRMK33rEaBlCyUqUlBMaVqVCQRwYSd9pNhMnBLLul3lPNtuoWkOA6FCCmdKik6hI02vF4+2O3VGW0TOkUzynFlVxqSpKUwYuE7zHJ5wEo65bRJQrTqSUquLhQIINrj+8Y3gpbyCtoxO49+dYhSlpd1wTGx9+VWa10JK2yW3CNCQ6iwATPywBM7FR/l95wY6nytaGqZ5CAlBZbBWgQdRTfUfcbG25HOFtLKtOqDpkJ1cTExMRMXjxjXWFMKy1sPLSlpTKElUgflAtPII28jClsd/DqbUMcTPh7imrI3z4cScMMPfnWYZS+yhLhWNTpSEtAxpBVKVKVMRA2mwJ9scsrzFdM8lxBGpBjcEEXChMEQRaR9cfKZ9pCjKQ8kiE6lKRF7K7TvHE2nfnHGpqApQIQlsQkaUkxbnuJJJ+uH7gUpQIJCt/p7FJXikAg4jb351ulFWIdbS4gylYBB9j/fHfCn8NKwroyk39NZSLzaEqja0TGGzHin2uacUjY17BlznWwves166ShvMWFkwCG1KJNu1wifsBxhq6zfeS036Lhb1PIQpQiQFHSInfuIwr/FJ9PqspiFBJJNhIJgD7FJ/ze+GH4hx+CMzHqImImNQnexxpqEps5OsjfX71mAwp8A5Qa5Zhn5YzAJqH9DBb1ISBaSdPfYk7EiDilkD6Xf/AGi3TgFs9zYTYErQpMAGwunwP0jAuizHJ2imGXHNjqWJgjYwVRJPgcYdOmq+mfQtdMgJGoJV2BEkAEbeAf64o8kNN4IVkMSIGB2+9XaVzq8VjMmAZOI3+1K/woI/j7z/AA7yIjvtEWO/PjaL6DjP/hS+oh9MnSPTIE8kKBP1ISB9hjQMA5S/qV+9KPyf/TprL+rD/wDFkf8AmY59xh36l6nbo0ArBUpUhKRaY3JJsAJH67HCf8UKYpfacBA1IIEGDKVTM/8AqEfT6YbOps9bYZQ4psPNLWAYgiCCQRI0m4ESRvvhl1IcQwYmQRExlxpdsltb2MYgznnwpNyrqKnU6KmtUtb0nQhKQUNie228gyRJMAg74aa/MU1uXPrbBSIVGq3yGSbTEx/rimeqq14j8LRnRbudkTOxHcBHuCq3jnr0g+761UxUhsLKg6UpiDrEKgT8thxMqMkziPj/AJYgpjC8DABygDCoz/45kKnG6RMjOSa4/Cz/ALq5/wDV/wD1t4c8Z38O3S1VVFOVAgTEncoUUyBPIud9he2NEwtyiItCjvj30xYDLAG2HdQnqjJzU0y2kmFGCmbCQZE22xjlZRuMr0OpKFCJBI/4frtjecUc3yZqpbKHUz4I+ZPuk8bftecFsPKBs3RUJSe8UO22EWjpAwoeNYi0tJPeVbWggmY7Znjzixk2bLpnUuNmCIkTZQ5SbbH9rHHbP8kXSPeks6tilQsCL+ebe8YphvVJQFkJCSTbtEQSqBYajYzAsLk29RLbqN0q7q83C21xkU1qld1/TIYQ4khalgQ2FDUm099+0A2P7TjOs66ofqyPVUNI2SmyRMfrcDeYvgUk/wBucdEHVASm50gQTMzwJ3O0e+2FrPye1ZzeAk7nSmH7c6+IJgbCr1JkdQpTYbTqLidSYIiCF7kiAYSbe3kGBoP9ucP3QuU1zDsqb0tLCdes3juIKQDIIJuD/NtOyEVSZ2mLTYfrfBLO+XHFpkECMRxnOhvshtCVQQTOfCK70Tw1ICydGpJImU/cSPobgxhi61olI9ItL1UkAM6VSlJAuJAuTvJJJ7vBws0qk60650ak6oN9M3/acaP8SqcJYaWlZRoVoCQdIIUIIsLQBzaNQ5wC0rKLS1Aznq/njtR7Oi/Z3J0jr/jhWcIUEkggKlMC+xIkEW3GOj3bpCXEqlImPyzJKTIuQeR+uODayNiQfYxwQf8AT74vZZlTtQpKGu5V7Se0CDqJiEgkkfUHyJfWQjpKMAUkgFfRSMaefhW6n0XUz3BYMeAUgA+LkEf+nDxgX05kaaVhLabndZn5lQAT7C0AeAMFMeJtbqXXlLTkTXsLK2W2koVmKzX4gLT+PZ1jsCW9U7FPqKKtrxE/vjQ6ypbQgl1SUo2JUQBe0XtfxhFzhQqM5abAkNadUGPl1OeOCRt/fDZ1FlTD7afxCtLbatZ7ggbFNzwL8EYbtEFLKFSOj9csKVs8hTq0xn9ONKGZZmygzlZcLqjqUllJKANiVJKeZtFgU8SZbsmceNOVOMIaeJUSgEAKVwSRMarXMn64WGKSgpf+zzFxGrfQ42qdt9LR/f398GMqq1Iy5bxeLhKVrS4vtOx0yDIF7RtjtpSCgXBInMgye2AK5ZyQs3yMsgRA86X/AIVOd76b/K2Z4EFVieDfb6+MaLhJ+FbKfw7qoGouaSeYCEkD7FR/U4dsB5SM2ldF5PEWdNJfxQpJYbcAuhcEzsFD95UE/wDJwc6XcDtFTkpHyJsb3TYHbeROO3UdCXqV1tPzKSYjki4F/MR98LfwurgWHGpuheoC2yh55OoK/bFvmWPihXgfvVfl2v8AvHiPtV3qTqhYcFLSALqFESbENjczNpjzsPeAemSdNN0i/WdfUp1YCVlSkhKlKI2tJJVYAk451vRWXo1LdGhJIJKnSkAyeSeSdp4GE7MqaicUGsvacW7IhYWYgAkxqP7mI+u52UIdRzbRIH6jdHiZwHD60F1a21X3ACdBJ8BGfGiecr/CZuh0ntcgm42UCg7iwBE77DfGj4Q+rR+NokPoQQtpXei5UiR3gj2IBuNhg50b1EmpYSFKBdSIWJGoxA1ROxtfycCtKStlDmqeiezKiWdYQ8pGiukPOmDHlxwJBUogACSTYAe/jHx95KElSjCUgknwBc4x7qTq12rVBOloGUokfYq8q58CcBsdjXalQMAMzRrXa02ZMnEnSvXWedipqipMaUdiSD8wBUSf1JiOPrjtm7DlJTNIbXLVSkOKJSkKPykJO8ACDY7qVhdcIntBAtAKgTzudIn9Bht6nQ47SUriUrWhtuVu9sSrSIgX7SI2A2+uPSLSGiy3+nj4eNeeQouc6v8AV7nwpZy2gW+4htsEqUQN9vJPgAXxs2SZG1SthDYEwNSousgRJ/04nC58MKRsU63BdxStKvYC4A8WM/f2w3rqkBQSVJClTCSRJjeBzH98Y3KlqU64WxgE+PvStfk2zJbbDhzVXXGI9R0oaq3kA2DhjYRPdEcRMfbGw1GcMoS4S4k+kJWAoEp8SJsTxO+MZznMQ/UOOgaQtUgSLcCff/XBuRUq5xR0ihcrqSUJGs1SB/tzh1zFsvZay5Uwh4KShlZ3cSQI1k/KCJVJ/lnkgrecZelpTZQQUONoUCFAgmIXAN41TEjz9rHTOaJZLoUEH1G9MOEhB7ge6ATYTFvuJnGs/wDmoS6jNJnjsR61lsnmlqbXkRHDgfShVLTqcWlCAVKUQABck/8AP0xs/TmQIpGQhI7iAVq/mMf0HA/3xlbNO9SqS8j0lhpSTrQ4hYlQ0gKg6oNx+pBxrWSZyiqZDrcgEkQoQQRuMZnK7qlpTcPQ8+PZlWjyW2lKlXvi8uHnV/HGtq0tNqcWYSkEk/THbCb8SsxhlDCSCtxQlIPdA2gDeVQP1xi2drnnAjf2a2H3eabK9qp9AUxfqH6xcXJSkTJBNzwNkkJmLz7Yv530+xmA9dhYU4mwuQlUGdKhGpNpumN5vbBhlTFBTNpcWlCUwmTbUrkxcybnn9sLNb1LRLX/ANMw6p0atKmUhB2N7XIvN0n3GHwtx10utAgDAHQAaH+aRKG22g24QZxO8naunSmS07JV+JbCHlOKShLlwAIgIUqy/mHduT9MEevahLNCUJCUhZSgJiBvJiLCACcdemVVyv8AvqG4TJSba9Uxsk6QNJNxfAb4gvFyopqcAqBIUUA3VKtPi3aFXm0n64iJctQKzMYmDIwxwqKhuykJEThlBx3pg6KoPSomhyoazefmva20YOYmJjMcWVqKjrWi2gISEjSpjOM4T+DzZDxEIdIM2HzApXciBBhRvMH3xo+FnrvIDUMBSAS41dIB3BjUI5MC30+xasTiUOXVZKEHtpa2NqU3Kc04jsqt1/lCFJbqF6yltSQ4En8hNyLGCCd7SLTsR1HTqm6hh2h0IbCAlcmUrTMjYSokX1Twn3x66JzpFVShtwpU4gaVJUQoqAiFRyLgT5GOWaCtU9+EYSlljSmHUhXakWIBmJ4gCffnBpcQeYUYuznlHV9KCQ2oc8BN6Ms56/rVR/P26Ovc1rSsPHv0/wDyogI1XJneR4IPMAbnFArLn0VVLCmF8TKQCNif5TPabxH0GKuQBwtVKGKf8QVEpD5gWNvze0rsZlYnBnp/PqZyjbp30uFIAQtZSfTB3Er/AC8QeLYdUksmQJGCVDcRnGkZCaUSoOiCYmSk7Gd9eNMb2cMPUSniohpTZ1EQVJkQR/5gTH1xlWQPMoq2y4oFpKrlQ3EKAJTBji14wZzShVRLVTvequjcUkhQgEHcFJI06xpuDYgTAtgRU9PuJWAhQWhSS4hyYStKQVEi1lAbpOx+owextNNIWL2C8ur1E0C1uuOKSbuKM+v0NcVOIdU+64vQoytCd9SlKnTMcAk+/thu6LU1U0TtIqC4JWAoWv8AKqRvCvYcb4VstXVFlTbSFuNKI1AN+oAqIkdp0q0x77YvdKPPIUspqAw0gJLi4SoSoQkaSJUeI4g4YtaLzSkgxdIjHLbIT2eNAsq7rgJGYM4Z76x21Qy2sqmVKbZWtChJWlJH5AdRPAgC59ubYHaSRqMkSJVvcybmNzBN/BwfounEuv8Ap01SlY9MkKnQSYPbpNzPJEgA38Y4u9Pus06nKnW0kwGkE3WsjcjZACZkmDaMHTaGwuBEmNIOPj6a0FTLhTOMCdZHv66UEH+nj/gx7ZQVFKRJJIAEi5Nh+uCJqGlKcQ00kIWQQpepS2k2kyFEAA3Jg7/QY9OU9MiELKldqYdZVqSST+ZDgBkCQQCOLeTF7gZ7/fVnQua4iiHVWWIaSy7+JD7iwmR2kEJCrpgfJICQD733AD0dKghUuDWAgtoSnWHCTGn2N9oPI+trNcvZDTbtMHi2bLUsoIQqRCSUp7VRe++oRN8e2OoVoLbjKEsqShLS1gBQO8GCjtVAM3Mx9cLIvhqEmTjsI4Rj4Uwu6XCVYZbnt0q2qhS2lupebZdQ8mG2kOeloMwNwCQJgm8GCSd8EPha+56rqRJbKAT4CpgfciR9vayvm2cKqXPUc+cxPd2gcBIIlMX3J34wc6GzwUvrLcH8NSUwZEqUk2SkE3MKv4tJE3DaGV/hlBWJMYbY6euE0Vh1H4hJGAHvGtIznOW6VouOm2wA3UeAPf8A0OEzpSlcratVa8kBCbJESCQCBHnRvq8n9K1Ay7m1SVuFaaZBkJmw8JBA+Yi5N4H1BwSznqmnS4ijbWWmk9q3GyBogGEpseRBtbb3GUlgtAtIErIx/aNuutNTwcUHF4IBw/cd+quef1qPxxFcyr8OE+m2qCUgqIUVzwYEWuNODWVUykNhVG8h1iO1tZJi2wWLgzwoWk4AZNndLTPvsOVBeYUEFCln1EzB1AkWP5bgQYxayvKWHHgvLqpSEpUkuoGop0m8CRadMX48RB46khEEEAAaG6fQ+8K62qVSIJJOovD1FNzVZ/C9R1PpwnUoEg6Y3uN8JvRiDV1b1YsGAdLftI233SiPusxtix15XF1TVE0oa3VArE3AFxPturzCNjOGTJMoTTMIaSZ0i5iNR5NvOFxDLBV+peXAa9+VHILrwH6UeJ+1X8TExMIU9UxMTExKlZtnmVvZfVfimRLJVMTAGowUKEzBJkRIHtGHJjMG66lWWVDvQUmfyKKdle4nBN9hK0lKwFJUIINwcZtVUrmU1YcQkqp1mB3WIv2k/wAydxO/neNVCha0hJwWkYfujTrrMWk2UlQxQrPhx6qY8mpdDLtBAC0tfNwsrBClRFgCR7nxgZ0bTtO0btO+dBZdly4BA37jEASlSd9km4wx/hmK1CH2nFpMdrjaglQEyUmQRvuCLYUhkRXUKoWlOIaSfUeWuCtzaIMXFxAI3KiZx1shYWCYMgngRmfHLeuOAoKCBIxA4g5D70UoOrmapt1NUgJZ16UrNkKkygbyFgdxjaJtgLm3Sj1IFaU/iKYkFSTMiJ7u26SBb1E+biLBxz6ko2qfU80gttfKmALmBAEgScK2VZlW0VG28rQ6yrSAhRIUgEHSQYsk2teJG18EYXgVM4AmLpOB6jv3Z0N5GN10yQJkZjrG1AE1iEqCqJ9xsmSULIbAHABkoUdIAJUROmZvGLWYdLltwfiqiHHIUSEqXuSCSfIPjDIhGV14SkaWnVXATCFg+NtKj7X84pO9LV9KQKdQfaBB0K0xOx7F2FuQob4aFpg3ZuK/cACdulH1HbSxs5ImLw4TA/xn6UPpsyCFLTSoaa1qs5cKCZMdy1kIEcCNzGC6OokKcKKspdbTpKNKdY1CLlRgkjyBBudsUHOsUhCmqmk9IrSAotgIVczs4LD6k4ps5hl2hSVKf1GIVoR9ZA3A4IJ/S2OKZvCVoPWMTpjNRLt3BKx24DXCKI5i0w8lSaIvNlStS0pbJSoEJBHYNSRIkD5ZUbXEe2+nm2yFrqnWqcgBLS9QWpMQoFJ2BMGQOfy2wOy+opDI/GPNiJ+RSQTb+VZk/wCm+ODiKNMzU6r20NE2M3Oojxce4+0DavhBVH9sk9sd21S+k9IhM/3QB2TTAj8KFNUzJR+GekrGpRXqMRqUTKDIAABm3uMU8yzj8P8A9DQpDlx3ag4dRPcCkp0za+wHgRgTT1AWCWKJboCrKUpaxvMKDaUp2i0888lmemMxfRdSKdtYB9NPZaSQlQSmbT+Yk+ecULSEK/MOGyjmdyBJy6qsHFrHQTjwGQ2xgUDaythkf9QsuPGyWGlBUK+UBxSTY6pGlN7b3jB/I+in6hQdrisABICSQFECbGLtgTMb3O2GLp7opimSkqSHHQBKzcA/4RskfvYYF9UZik1fo1DzrDHphSS2oDWrVz2kgWj7e+KKta3llDRx3jH/ABAy+vdRE2VLSApwdk4f5E/xRtjNaValUbS9JSgphFtMdpCT/MPaYjAd3LWqJv0XmS9TKJ/iwCpqYnXAkC3zpiwAi1xjmWsu+mqgqUrqmUjftU7HMKETE8GZGo84IHrdL9KprQRVLBb9EAyVEQSLWAub3Gkz5wDmVJ+CSMJBwIO/VqDprR+eCvjgHQjEEbeo7qqryRyiKFU7aKxlw/KpAUoEix1pTGkgb/Lfa84bKypYoWFL0hCJnSkfMpR/qT/y2OGXqTQ0TYfUkemkAxeT4HkyYwr0NO9mr4edlFK2e1Nu729ybalcbD2qfziVOHopOJ/7bdvs135ICUDpKyH/AF37KudAZe44t2te3d+X+pIkTGyRfYGZscO+PiEAAACALADjH3CT7xeWVkR5DSnWWg0i6P5qYmJiYBRqmJiYmJUqY4VtEh5Cm3EhSVCCD/y31x3xMdBIMiuEAiDWYtmpyh8kpK6daoBKrEbg8Q4E2uIMHi40HKs3aqUa2V6hsfIMAwRwb471dGh1BQ4kKSdwbjzhBregaincLtG58pBSmYXE7Se1QHvvHnGnfatY/MN1e+iuvjxrOuO2U/li8jbUdVEM/wAtqaqtbadQpNKDIKdlQkySYlKjOmDFpi98EOtczDFL6bY73f4aEiNjYwPYWsN1DyMDcj+IqSQ1Vp9NYISV/lnbuG6DMzwPbghm/TRqH26lt5KgkJKULGpvkyCk+4P1G+0dUlSHEJfEJTlsf51rgKVoWpkyVZ7j+NKDZGEpbRQO0q0uqSslaghQBIMrHdMWAt4GPRzOtRVrYplh4MtJlLguoiJvY6pV/NtG8YYqd+tU+nW02hu8kK1q28yNzBsPy4CfDZ8ufiXFJUFrWFKVfSZk6RPKST9lJxa/eC3SkGIwmRJPvAVW5BQ2CRnjEGAPeJro51Q6HW6eqowpa0hSUoUlUm/C7JiDyfvvgl085T1KHFJpkoCHCiFITJiDJEdpvtxgS46TniQTYNWHjtUf6nDtha0FCUpCUwSAcz9KOwFKUSTIBIyH1pXoMuyt5am22mlLR8ydCgRBi8jg2x5cpcrSXkem1qaTLidJkAQdzbcjY84p54VUFampTdqoIQ4CbJPnk7CRH8qhacUK6oSuirn02Dz4SlQSO9IKEgXNhOq+4k2G2GkoUsgharqojHUkA92NLqWlMgpTKZ00gkd9MiuoSuhNRSISSkfIuwSEnu2MWTeAccMm6vYrUFpRLLikxp1CTIIlCjuYvtPthey5D+XECob/AOmqCElJcSrQSACVHSATpEHYQD4E38tyVioDlI6qXqYwh0dq9MDSd7hKrQZjtvfFVsMpB2mQRoMsd4MfWuofdURvEEHU+UiaK9BLP4dbalKWpp5aFKJJkgjYm8QcGc0pG1tqLjQd0pJ0xJNphPuYwuZDk1ZTVi9Si6y6JU4Y+YCBImQri0giPFm1x0JBKiABckmAP1wnaIDt5BmccPe9N2cS1dUIjDGs7SzT1LzAo6dbLjbgU6opKQgCSUqg7kiB9/OHHN6phiHFNpU6fkSlKS4s7HTySAfsMBc56+bBLVKC86bApgpBI3G+sjeAItj10v04/wCqqorYW726JMlG5O3aN4gTEHzdp0EpC3cABgCZUfOPKlmyAoobxJzIEAeU1Soun6iueFRWp0Nj5GrgxJsREgckm52sLB4baCQAkAAbACAMesTCTzynYnADIaCnWmUtzGJOZ1NTExMTAKNUxMTExKlTExMTEqVMTExMSpUxMTExKlDM46dYqR/FR3RZYsofQ/2MjCk50xXUKiujcLjcyWzEke6dlWO6YP3iNAxMMtWpxsXc07HEe+qlnbMhw3sjuMDSA38TloVpqKYpIsqFQZj+VYt5gm084ZMs6ypHx2uhJJA0rOlRkwIk3n2ncYLvU6FiFpSoTMKAN/vher/h7RuXCVNG3/ZqgWnhQKeeBNsGv2VzNJSeBkdxoVy0t5KCusQfCrjXTLIqzVBSys8agU7R4kW4mMGcIVN8OXmlpLNUUJFyQCkzcWAOk2jfHpnpHMklShWQpUau5RmLDjxiy2W1n5wwGoNVS64j/iOJ0Ipp6gygVTC2iYJgg+CDI+uBNZ0WFUjVK25oSlWpaouux42+aD9ucB2smzpJB9YW8uAj9Ci+PIyPOf8Ax/8A7v8A/GCtt3ICXkwDPb3UNbl8yplWOHZ306ZtlLNQgIeGoA6hcpIPkEGfI++ApzfLKIq9MtJXsoNiSYJEWsCDwSMD2PhqHDrqX3FrIvESFbnuUDIkngYNU/Q9EiYZCp/mKlRvtJtvxgILKBdU4ojYCB4nyov5yzeCEg7nE+HrQOq+Iinj6dEypa1WCjFtrhIna/zEAWJtiN9FVFS5Nc+swAQEaYk6hAJEAjf5fzC/h2Zp0IEISlI3hIAH7Y6Yp+KCPkJu8cz3+lX/AApX85V7hkO71qhleRsU6YZQE+Tuo/Um5xfxMTCilFRkmTTSUhIgDCpiYmJitWqYmJiYlSpiYmJiVK/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2538" name="Picture 10" descr="http://www.sportxmagazine.com/wp-content/uploads/2011/07/uvs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492896"/>
            <a:ext cx="1714500" cy="1714500"/>
          </a:xfrm>
          <a:prstGeom prst="rect">
            <a:avLst/>
          </a:prstGeom>
          <a:noFill/>
        </p:spPr>
      </p:pic>
      <p:sp>
        <p:nvSpPr>
          <p:cNvPr id="22540" name="AutoShape 12" descr="data:image/jpeg;base64,/9j/4AAQSkZJRgABAQAAAQABAAD/2wCEAAkGBhQSEBMRDxEUFRUWFxUUFxcYFxIWFRwXFBYVFxgYFhoaHCYgFxkjGhYVHy8hIycpLCwtFx4xNTAqNSotLCkBCQoKDgwOGg8PGiwkHyQsKiwvMiwvLCwsLCwsLCwtLCwsLCwpLCwsLCwvLCwsLCwsLSwsKSwsKSwsKSwsLCwsLP/AABEIAJQBUwMBIgACEQEDEQH/xAAcAAEAAwEBAQEBAAAAAAAAAAAABQYHBAMCCAH/xABKEAACAQMCAwUFAwcHCwUBAAABAgMABBESIQUGMQcTQVGBFCIyYXFCkaEzUmJygqKxFSM1dJKyswgXNFNUc4PBwtHTFiSTo/Al/8QAGAEBAQEBAQAAAAAAAAAAAAAAAAIBAwT/xAArEQACAgEDAwMDBAMAAAAAAAAAAQIRAxIhMUFRYRMycQSBoSKRwfAjM7H/2gAMAwEAAhEDEQA/ANxpSq3znzzFw1YmnjkfvCyjRo20gE51MPOtjFydIxtJWyyUrMv8/dn/ALPc/dD/AOSve17dbFiA6XEfzKIwH9hyfwrr6GTsR6sO5o1K4+FcXiuYhNbSLIjdGU+I6gjqCPI7148f5igsoTNdSBF6DqWY/mqo3Y//AI7Vyp3RdqrJKlZTc9v0IYiOzlZfNnRD9wDfxqx8q9q1neuIgWhlbZUkwAx8kYEgn5HBPgK6PDNK2iFkg3SZc6Vy8V4gsEEs7glYkeQgYyQiliBnbOBWef5+7P8A2e5+6H/yVMccpe1FSnGPLNNpUVyzzFHfWyXMIYK+oaWxqBRipBwSPDPXxFcXOXO8PDY43nV37xiqqmnPujJJ1EbDYeorFFt6epupVZYqVmkXbvaMwUW9zuQOkPicf6ytLrZQlD3IyMlLgUpSoKFKUoBSlKAUpSgFKUoBSlKAUpSgFKUoBSlKAUpSgFKUoBSlKAUpSgFKUoBSlKAVkv8AlAfkrP8AXl/upWtVkv8AlA/krP8AXl/upXf6f/Yjlm9jK52X9ntvxGKd7h5lMbqo7tkAwVzvqQ138+9j0VpavdWk0hEeC6SaCSpIBKsqjBGc4I6Z9a/yH2kNwyOWNbdZe8YPkuUxhcY2U5r25w7Wri/hNuIkhiYjWFLOzaSCAWIGBkA7Dw617WsvqWuDyp49G/J29h/Gnjv2tsnu5kYlfDXGNQb66Qw+7yrn7a+JvJxMxMTohjRVHh76h2P1OQP2RU92LckyrMb+4RkQIyxBgQzF8Avg7hQuQD46tulTXat2bPeEXdngzKoR4yQNajOkqTtrGSN+oxuMbw5wWe/H5LUZPFR6cl9mfDpLCCSSITtLGrs5d/iYZZV0sAuk5Xz233qAv+wiQ3Z9muFS32ZWbU0qnxUAY1YxkMSOo8Rms+suMXvDpCkck1u+ctGQVBPm0bDDfXFaHyn25tqWPiSLpOB30YII+bp4j5rj6GkoZYtyi7CljlSkqND5kt2j4RdJJIZGW0mVnIALEQsCxA2yetfmmwsDL3unqkTy+keC37uo+lfpvm+UNwu8ZSCptZiCCCCDExBB8RisM7JrNZeJd0/wyQ3CN9HjKn8DU/TyqEmbmVyii8dgfFcwXNsT8DrKv0kGk/cYx/aqvduvFu8vo4FORDFuP05TqP7qx/fXJ2TXbWnGfZ5Ni4ltm/XQ6h+9Hj9quaw//pcwBviR7kyf8KHLAeqRqPWr06crn0qydV41HzRWriwMF4YW6xzCM/VXAP4g1+sRX5e5p/pe5/rcn+Ma/UIrl9U7UWX9PtqFKUrxHqFKVEcwczw2aZlbLEe7GMF29PAfM7VqTbpGN0SxNVnjXaDawZVW75x9mPBA+rfCPTJ+VVhZLzjDEA9zbA4Pxafoenet8tgPlVq4NyDa2+Do71x9qTDb/JfhH3Z+dddEYe7nsRqb4K+nMXFLxS1pAsUfg3u5wfJpDhvqq19W3Z3cy5e7vWBPUKXc+pJA9ADWhAUp6rXtVG6O5nf+by7hYm0vcA+bSxn106gatHLVreRhlvpY5BtpK51/PUdKgjp4ZqcpUyyOSpmqKXApSlcyhSlKAUpSgFKUoBSlKAUpSgFKUoBSlKAUpSgFKUoBWS/5QP5Kz/Xl/upWtVmHbhweeeO1FvBLKVeUt3aO+MqmM6QcV2+ndZEcs3sZCdjHK9rdQXDXVvHKVkUKWGSAUzgetVXtN5YFjxB1iXTFIBLFjoAdmUeWlgfQrWk9iHCZoILkXEMkRaRSBIjoSAmMjUBkV39r/KrXdkJIULzQNqVVBZmRsK6gDqfhb9ivSsunM99ji8d4vJM8gcye3WEUxOZAO7l/3iYDH1GG+jCvjmHtFsbNtE04Lg4McY7xxvvqA2XHkSD9aoHY1FeWtzJBcWlwkMy51NFKqrIgJBJIwAy5H1C1J9pvZS1zI13Ygd6fykRIUORtrQnYPjGQcA9cg5zyeOCyVJ7HRTk4WluaJdWNvdxDvY4po2AZdQV1IYbMpPy8RWBdq/KcNhdotqSElTvO7JJ0EMV2J30nG2c9DXLZ33F7EdzH7XCu/ud27KM9dIZSB+zXvwrkPiPEp+8nWVQxGuecMNv0Q2C+3QAY+Yrvjx+k7ctjlOXqKlHc0Tlidm5WkL5OLa8UE/mr3wX0AGPSqD2Mf0vH/u5v7tbLxXgYh4RPaWyMQtrLGigZZj3bDoOrMTnbqTWV9kvLd1DxSOSe1njQJKCzxSKuSuwyRiohJOE33sqUWpQIztRs2tOMySxEoXKXKEeBbZiP+IrmpvsF4Tqubi5I2jjWNf1pTk4+ix/vVN9t3K0twLae2heVl1xOI0Z20thlJCgnAIff9Kp7si5fe14cO+Rkkld5GVlKsPsKCDuPdQH9qtlkXoeeDIw/y/kxTmn+l7n+tyf4xr9QivznzJypeNxS4kSzuGQ3UjBhDKVKmUkMCFwRjfNfowVH1LTUaKwLeQpXnPOqKXdgqqCSScAAeJNZhzHzhNfSey2Kv3ZyPdBDyeZP5qfLb5+Q88Mbmd5SSJrmvtEEZ7myw8mcF8alB/NUfbb8PqenJy72fvM/tPEixLHV3ZPvH5yHwH6I/DpU3yfySlqiySqGnPU9Qmfsp5bdT47+FWmrc1H9MP3JUW95HxFCqqFRQqgYAAAAHkAOlfdKVwOgpSlAKUpQClKUApSlAKUpQClK4r3jMEJCzTRoT0DOqn64J6fOtSsHbSvlHBAIIIO4I3BB8RX1WAUpSgFKUoBSlKAUpSgFKUoBSlKAUpSgFKUoBSlKAUpSgFKUoBXy7hQSxAAGSTsAB1Jrj4lxyC3GZ5kT5E+96KNz6Cs95056Fyvs1pq0MffbBBbyRR1x5+fTzz0hjcmTKSR58w8xy8SnW0tB/NFtuvvaftv+ag64+hO+ALxytyrHZR4X3pGxrfG5+Q8lHlVJ5V5Z4jFqeEJBrABMoUtgHIwuGI9cVYF5NvHyZuKS79QgYD094AegrtkqtKaSOcb5a3LiWx1rim45bpkPcQqR1zIgO/rVaHZfAfys9w58yyf81P8AGvtey20H+t/tj/ktcqh3/Bdy7Fkh4xA+Qk8TY64kQ4+uDtXWrA7g5FU6TsrtD0aYftKf4qa8JOz2SAa+H3cqOB8LEaWPlsAB6qaaYPhi5di80qD5Tv7mSJhewlHRtIbAAcY64B6jzGx2xU5XNqnRSdilRXHOZYLRczPv4Iu7n6Dy+ZwKrFt2sxNIFeB1QnGrUrEfMrjp9DVRxykrSMckuS+Ur+A1/agoUpXysgPQg+G29AfVKV53FwqKXkYKo3LMQAPqT0oDi5g4sLa2kmOMqvujzc7KPvI/Gse4dwW5vpHeMGRs5d2IAy3mT/AZwPCrFzpxv2+4htLNta56jOlnOd/1VXJz8z5VoPBODpawJDH0UbnxZj1Y/Mn/AJCvUn6UfLOTWt+D45d4Wba1igZ9ZQYJ8NyTgfojOB8gKkqV53NysaM8jBVUEknoAPE15m7Z04PSlQPAuc4LuaSGHXlRqBYABlBAJXfI3I2IB3qZublY0Z5GCqoJJOwAFHFp0wmmetKrvB+e7a5l7pC6sc6da6Q2N9jk748Dg1YqOLjyE0+BSlZ3xzna5lumtuHL8JZchVZmKZ1EatlUYP19cVUIOXBkpJGiUqich86y3Ext7ogtpLI2kKcr8SsBt036DoavdZODg6ZqaatClKVJopSlAKUpQClKUApXDxLjkFv+XmRMjIBPvEfJep9BVZn57lnJThto8vh3rAiP7tvxYfSrjCTJcki6VCcW5ztbclZJgWH2UBdvXGw9SKrv/o29u8HiF3pXr3aYPX6YUfvVYOE8k2lvgpEGYfbf329M7L6AVWmEeXfwZcnwiMTnK4uP9AsXYeEkpCJ/2Po1eo5dvZ/9LvjGp6x240ems7/xq10rNde1G6e5Q+Z+A2djaO6wh5X/AJtGkJdtTA+9vsCBk7Dwr27N+WVjhF1IuZJBlM/Zj8MfNuufLHzqM7RLg3F7b2SnbKZ/WlbGfRd/2jWjQxBVVVGAoCgeQAwB91dJSagk+pCScvg+6UpXnOopSlAKUpQClKUBD3PK1o0z3MsKM5wWLklfdUDJUnT0HlVU42f5UkW1sQghi955SuFycgKm2SMZ2GM/Qb+fHeLS8QvTw+CQRwhirnbLaPjP6QBGAo64ydulxtUtrCFYtccSjf32UMx8WOfiJr0bwpvnp4Oe0vgkLO27uNIwSdCqmT1OkAZPz2r2qL4LzHDdGQW5ZhGQCxVlU6s/CT16fwqTIztXBpp7lrwZ/wA0cxvdGW3s5AkMQJnmJKjAONKkbkZ223Y7dOudRSsu6My58VJXcb+HiKvd/wBlMms+zzJ3ZPR9QYDPjgEPj0q6pyxB7Ito6Bo1AG+x1Dq+R0Ykk5HnXrWSEFS3OLjKT3Pqy40nscdzNIoUxozMemSoyPmc5GBvmso5t5se8l2ysKn3E/6m82P4dPMm6SdlkRwPaJ9AOQmUOM9cbYB+eKrPaJaRx3MMEEYXRCowMb5ZtOfNtup65pi0att/4E9Vbk12UcMQrLcEZcN3QJ6BdKscfM5GfoPnXd2h80z23dxQDRrBbvNidjgqoIwDuDnfr61P8r8EFrapD9r4nPm7bt6DoPkBX1zDy9HeQ93LsRujD4lbzHmPMeP41yc08lvgvS9NIjuTeYTNY9/cuuULq7nCjC4ILeAOCKqXH+NT8UkMFlGxhTc/Z1EdGcnYDb3VO/j16esXZfc6u7a4QQk5ODJvjx7vGNX1NaBwjg8dtEIoVwo6+ZPizHxJqm4QeqO7/wCGJSkqZmvZjeRR3EpmZUPd+6zEKMBgXGT4/CfQ198e41NxSf2azUmJcsBnTq0kDvHz0XJGB8/Ppabzs1tJJTJ/OLkklFYBcnfIyCR9AcVM8G5dgtQRbxhc41HJZjjzJ3x8ulbLLC9S5MUHVGN3NjNY3Kd6ul0ZJBg5BCsCCp8RtitjPMtsI1ka4iCsAwy6gkH5Zzn5V58ycsxXkYSXKsu6OMalJ69eoO2R8hVdsuyiBWzLNJIPIBUB+pGT9xFZKcMiTlszVFxew5g7TYlRks8u5GA5BCL8992Ppj51wdk9nl7idgeioGPmxLP67IfWrinKNmE0C1ix81Bb+0fe/GoLmnjtvY2z2tqEEjAqETHuahu7+Rwds7nbwommtEFyGmnqkVPlyQtxkNCBgzTH5aD3mf3T/Ctgqj9nXKTQD2mYYd1wiEbqhwcnyY4G3gPrgXiozSTlt0NxqluKUpXE6ClKUApSuPi3Fo7aJppmwq+pJPQKPEmiVg6pJAoLMQABkk7AAeJPhVJ4hzvLcSG34VHrbxmI90DzGdgP0m9AajIEn41IxZ+5tozjSNySdx8mbHidhnYdavvCODRW0QigXAHU/aY/nMfE12qOPndkW5ccEHwXkONCZbw+0ztuWfLID5AH4vqfQCrQiAAAAADoBsK+qVzlJy5KSS4FKUqTRSlKAzfhY18wSl+qmTH7KKg/A1pFZ1fH2fj6O2yzaf8A7EMX99RWi12y9H4Ih1+RSlK4lilKUApSlAKUpQFM4h2YwyTNKJZEDMXZRpO5OTpJG2/1r2i7MbMHLCV/1nO/10gVbaV09WfcnRHsc9jYRwoI4UCIOgH8fmfma6KUrmUKUpQCs6m4Q0/HWLoTHGUcnB04SNSm/Td8fjWi0q4T02S1YpSlQUKUpQClKUApSlAV7m2C9dUSwZVBzrbVpfwwFONh13G9cXLPIKwOJ7lu9nyW33RWPUjO7t+kfu8at1KtTaVInSrsUpSoKFKUoBSlKAVFcx8vpeQ91ISuCGVh1DAEZx4jBIx86laVqbTtBqzOIOVuIWBLWTpKpI1JgDOOhKsfxVs1c+XryeSHVdwiKTJGAdiNsNjJ0+IwT4VKUq5ZNXKJUa4FKUrmUKUpQClKUBTO0vgZlgW4jB1w5Jx10HBJH6pAP01VK8oczLdwAkjvVAEi/P8AOA/NPX7x4VOkVnPM3J81rN7Xw0EAe8VX4lPjpX7SH83fHljp3i1OOh/Y5u07Ro9Kp/LnaNDMgW5ZYpOhJ2jb5q32fofxqyrxeEjIniI89aY/jXOUJRdNFqSZ10qJuebLSP47qH0dWP3LmvCDmQ3ELvYxM5VtIMg7tSMZ1Lk+8Plsd6zQxaJ2lc9gZO7Xv9AfxCZ0j5b10VJooaUNAZhw9b6+v+IxxcTkt0t5giqI43GH17b4xjT8+tWbgfLF5DOslxxWS4QBsxNDGgOQQDqDEjB39KpvAuG3kvE+LewXi22LhdeqJJdWe8041fDjDffWjcuWVzFEy31ytxIXJDrGsQC4UBcL13DHPzr05HWya6dPHwcYK+5F9pvFZbbhc81u5SRTFpYYyMyop6gjcEj1qMt+U+ItGsicbl1FQwDW8JXJAODv0rp7Yf6GufrD/jx1Acc4lxq0sPaO8szGqJnu45DKqtgBsP7pxkZpBNxVVz1+wk/1O+xZez/mea5W4gvAvtFrKYZGT4G6gMPI5VvuB2zgTvH+Ki2tZrhukUbPjzIGw9TgetRXIfL0Vtbd5FK07XBFxJO2xkLjIOPAYPTJ6mq/208WVbaC1ZiouJl7wgEkQxFWcgDc7lNvlUaVLJS4KtxhbPDs55gu/alt+IzGQ3FrHdw6goxknKjAG5Bz+zWmVjfNPPlm11w66s2cG2k0ODFIg7iQBWGWGNgCAP0q2MGtzR4lVWMb5Vma8De74x31yL+S0gWV4oooQob3ADqkY7kkMNv4VP8AKj38VxLaX2Z41UPFd6VXUCcd3IB9vx9DknIqP4l2cSxTyXPB7xrV5DqeIjVAzHfOnfTuT4NjO2K9OWecbkXn8ncVhRJypeKSP8nIq5zt4HCsfQ7DbNS/UnpqvyiVs9zu7TuKy23DJpreQxyKYsMMZGqVAeoI6EivPs343LNbyw3b67i2mkhkY4BYZ1I2wGxBIH6teHbH/Q1x9Yf8aOuWJxZ8cVmOmK/tgSeg762XJP8A8f4tWRSeOuu/4o1upkN2qc4XUVw0VjO0a28SSTFQpy08iqinIO4UhvU1qynYViHF0M3Br/iLg5vLuNlz/qYpNEY9PeHoK29Og+lMqSikvP8AAg223/epUOQuMTT3HE1mkLiK7eOMHT7qAthRgdNh1r+dqnGJraxWS2kMb99Euoac6W1ZG4PlXJ2Z/wClcY/r0n8Xr+dtP9Gr/WIf+qlL1Uvgy36dl9rNeAtecYEt0L+S1hErxxRQhQ2Ex70jHckgjb+ArSqofEOziWKaS54PeNavIdTxMNUDMfHG+nqfBsZ2xUY2lfcuaZI8pyX8VxNaX+Z40UPFd6VXUCcaHA+2Pl5HJORVsqkcr843Ptn8ncVhRLgoXjkjP83Iq5zgeBwGP7J2Xxu9ZkTT3EHsKUpXMsUpSgFKUoBSlKAUpSgFKUoBSlKAUpSgIbiHJ9pOS0kC6j1Zcox+pUjPrUevZpZZyY3P1kk/71aaVanJcMnSuxE2PKtrDvHbxg+ZGpvvbJqWpSpbb5KqhSlKwClKUBmlpY8Ts76/ltrGOZLmUOpaeJNl1Y2znfV4+VT3CeNcUedFueGxRRE++4uI3KjB3Cg774HrUhFzfGyXzhHxZNIsnw5Yxp3h0b+XnipThl+J4Ip0BCyokgBxkB1DAHG2cGu0pPrFf37nNJdGQXaRwaW74ZPb2y6pH7vSuVXOmVGO7EAbA1MpYB7YQTKCGiEbr4EFNLD+NR9/zhDDfQ2EgYSTJqRvd0ZywCk5zqOk428q6+CcdS6ExjVl7meW3bVjdoiASME+6c7Z3qXqUV+5u1kL2d8JubSCS0uVzHFIwt5NSHXExJGQDlSDk74+IDwr4PAJpeOC8mTEEEHdwHUp1SP8baQcjZnG4HQVN8e4+losLSKzd7NFbrp07NKSATkj3RjfxqUo5u3LuNK47ENzhwT2uxuLYdXQ6c9Na+8n7yrX95UhmFjBHeJplWMRuNSt8Hu51KSNwAdj41yf+uYRa3dy6SKLSSSKRDo164yBhcNg6tS438anrWbWiuVK6lDaTjUMgHBxtkdKx2o0zVTdlA4fY8S4W0kNvAL+1ZmePMwjmTWclWL/ABb+WcnJ2ziuvgfALu44ivEuJIkHdI0cECMHI15DM7DYnDMNvMbDG8jxLnrurqW1jsrq4eJUZzEsbKBIMr1cHwPh4VZo2yAcEZAOD1GfA1cpyW7XJKiu5Wu0ngst3w2a3tk1yMY8LlV+GRGO7EDoDXD2l8py3llGLYf+4iZWT3gpwy6HXUSANjn9mujjHaLHbzzwm1upBbiNppI0RkRZE1hm98HGM+H2TVotrhZEWRDlXUMp81YAg/cRWJygk/uGoyspnOHJ0jcFSws0DuggUDKrnuyupssQN8E+tXdRsKq/H+fo7WZ4hb3E3dIss7RKpWJGzgtlhk4BOB4VZLW5WRFkQ5V1DqfNWAIP3EVktVKylV7FFveBX1jfT3fDYkuIrkh5oGcRuJBnLIx23yT+0RjYEeNzwjiHFJoBf26WlpFIsxj7xZZJGXoCV2C9R4dT12xcl4+hvWstLa1hFxq93RpZymOudWR5Yro4pfGGJpFiklK4/m4wC7ZIHugkDxz18DVa3ttv3J0rvsdLpkEHx28utZ7w6y4nwsvBBAL+2LM8RMyxzJrOSrl/i3yds7knbOBYOV+dReuypaXMarrBkkWMJrjYKyZVydWT0x4GpXjvFha28lwY3kEa62VNJfSPiIyQNhk9egNYri9LRrp72VXgPL93PxAcS4kiQmONooIEYOVDZyzsNicMw28/DG95qDs+bYprmO3gDSF4FuS406FjfGjVk51NnYAVOVM229zYpLgUpSoKFKUoBSlKAUpSgFKUoBSlKAUpSgFKUoBSlKAUpSgFKUoBSlKAy3iF09qeMWz21w73jSNbmOJ3R++hCAahspU9c1oPLtm0NnbRSDDRwxIw6+8kaqfxBqRpXSU9SolRpmfc3cstecU0AMv/ALBjFNhsJOlyrxkNjAYEdOuCa7eyxZvZrl7qJopXu55GUqV3cRk6c9V1ZwRttV0pR5G46TNG9lS7RLZnjstCM2L+1Y6VLYUM2WOOgHnVtpSpbtJFVvZmXMfAJW4r7MkbG2vZLa4mYBtCm01mRGOMAvpi69TWm0pWynqoxRoyjmKJV4vdyT/ykiNHbhGs1mwxVDqDlRg42x9TWqQyalVgCMgHBGDuM7jwNfdKSnqS8BRoyTm/gFzLc8XkgM4ULZlokBVbiMRYlQNjJYKDjTnqQQc1qHCCns8PdKVTu00KwIZV0jSpB3BAwMHyrrpWynqSRkY07Mr5/iIvZZUivILgRp7NcWqySLMcHMUyqMKQ230O+dhWj8FaU20JuRiYxxmQDG0mkahtt1z0rtpSU7SRqjTsqcVs38vSSaG0ewIurB06vaCdOrpnG+KtlKVLdmpUVPs3tmS3uBIjKTeXTAMpUkGTIIz1B86tToCCGAIIwQdwQeoNfVKSlbsJUqKP2WcAFtHefzbqTdSxqXDAmGE6YgM9VALYPzNXilKSlqdsRVKhSlKk0UpSgFKUoBSlKAUpSgFKUoBSlKAUpSgFKUoBSlKAUpSgFKUoBSlKAUpSgFKUoBSlKAUpSgFKUoBSlKAUpSgFKUoBSlKAUpSgP//Z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2542" name="AutoShape 14" descr="data:image/jpeg;base64,/9j/4AAQSkZJRgABAQAAAQABAAD/2wCEAAkGBhQSEBMRDxEUFRUWFxUUFxcYFxIWFRwXFBYVFxgYFhoaHCYgFxkjGhYVHy8hIycpLCwtFx4xNTAqNSotLCkBCQoKDgwOGg8PGiwkHyQsKiwvMiwvLCwsLCwsLCwtLCwsLCwpLCwsLCwvLCwsLCwsLSwsKSwsKSwsKSwsLCwsLP/AABEIAJQBUwMBIgACEQEDEQH/xAAcAAEAAwEBAQEBAAAAAAAAAAAABQYHBAMCCAH/xABKEAACAQMCAwUFAwcHCwUBAAABAgMABBESIQUGMQcTQVGBFCIyYXFCkaEzUmJygqKxFSM1dJKyswgXNFNUc4PBwtHTFiSTo/Al/8QAGAEBAQEBAQAAAAAAAAAAAAAAAAIBAwT/xAArEQACAgEDAwMDBAMAAAAAAAAAAQIRAxIhMUFRYRMycQSBoSKRwfAjM7H/2gAMAwEAAhEDEQA/ANxpSq3znzzFw1YmnjkfvCyjRo20gE51MPOtjFydIxtJWyyUrMv8/dn/ALPc/dD/AOSve17dbFiA6XEfzKIwH9hyfwrr6GTsR6sO5o1K4+FcXiuYhNbSLIjdGU+I6gjqCPI7148f5igsoTNdSBF6DqWY/mqo3Y//AI7Vyp3RdqrJKlZTc9v0IYiOzlZfNnRD9wDfxqx8q9q1neuIgWhlbZUkwAx8kYEgn5HBPgK6PDNK2iFkg3SZc6Vy8V4gsEEs7glYkeQgYyQiliBnbOBWef5+7P8A2e5+6H/yVMccpe1FSnGPLNNpUVyzzFHfWyXMIYK+oaWxqBRipBwSPDPXxFcXOXO8PDY43nV37xiqqmnPujJJ1EbDYeorFFt6epupVZYqVmkXbvaMwUW9zuQOkPicf6ytLrZQlD3IyMlLgUpSoKFKUoBSlKAUpSgFKUoBSlKAUpSgFKUoBSlKAUpSgFKUoBSlKAUpSgFKUoBSlKAVkv8AlAfkrP8AXl/upWtVkv8AlA/krP8AXl/upXf6f/Yjlm9jK52X9ntvxGKd7h5lMbqo7tkAwVzvqQ138+9j0VpavdWk0hEeC6SaCSpIBKsqjBGc4I6Z9a/yH2kNwyOWNbdZe8YPkuUxhcY2U5r25w7Wri/hNuIkhiYjWFLOzaSCAWIGBkA7Dw617WsvqWuDyp49G/J29h/Gnjv2tsnu5kYlfDXGNQb66Qw+7yrn7a+JvJxMxMTohjRVHh76h2P1OQP2RU92LckyrMb+4RkQIyxBgQzF8Avg7hQuQD46tulTXat2bPeEXdngzKoR4yQNajOkqTtrGSN+oxuMbw5wWe/H5LUZPFR6cl9mfDpLCCSSITtLGrs5d/iYZZV0sAuk5Xz233qAv+wiQ3Z9muFS32ZWbU0qnxUAY1YxkMSOo8Rms+suMXvDpCkck1u+ctGQVBPm0bDDfXFaHyn25tqWPiSLpOB30YII+bp4j5rj6GkoZYtyi7CljlSkqND5kt2j4RdJJIZGW0mVnIALEQsCxA2yetfmmwsDL3unqkTy+keC37uo+lfpvm+UNwu8ZSCptZiCCCCDExBB8RisM7JrNZeJd0/wyQ3CN9HjKn8DU/TyqEmbmVyii8dgfFcwXNsT8DrKv0kGk/cYx/aqvduvFu8vo4FORDFuP05TqP7qx/fXJ2TXbWnGfZ5Ni4ltm/XQ6h+9Hj9quaw//pcwBviR7kyf8KHLAeqRqPWr06crn0qydV41HzRWriwMF4YW6xzCM/VXAP4g1+sRX5e5p/pe5/rcn+Ma/UIrl9U7UWX9PtqFKUrxHqFKVEcwczw2aZlbLEe7GMF29PAfM7VqTbpGN0SxNVnjXaDawZVW75x9mPBA+rfCPTJ+VVhZLzjDEA9zbA4Pxafoenet8tgPlVq4NyDa2+Do71x9qTDb/JfhH3Z+dddEYe7nsRqb4K+nMXFLxS1pAsUfg3u5wfJpDhvqq19W3Z3cy5e7vWBPUKXc+pJA9ADWhAUp6rXtVG6O5nf+by7hYm0vcA+bSxn106gatHLVreRhlvpY5BtpK51/PUdKgjp4ZqcpUyyOSpmqKXApSlcyhSlKAUpSgFKUoBSlKAUpSgFKUoBSlKAUpSgFKUoBWS/5QP5Kz/Xl/upWtVmHbhweeeO1FvBLKVeUt3aO+MqmM6QcV2+ndZEcs3sZCdjHK9rdQXDXVvHKVkUKWGSAUzgetVXtN5YFjxB1iXTFIBLFjoAdmUeWlgfQrWk9iHCZoILkXEMkRaRSBIjoSAmMjUBkV39r/KrXdkJIULzQNqVVBZmRsK6gDqfhb9ivSsunM99ji8d4vJM8gcye3WEUxOZAO7l/3iYDH1GG+jCvjmHtFsbNtE04Lg4McY7xxvvqA2XHkSD9aoHY1FeWtzJBcWlwkMy51NFKqrIgJBJIwAy5H1C1J9pvZS1zI13Ygd6fykRIUORtrQnYPjGQcA9cg5zyeOCyVJ7HRTk4WluaJdWNvdxDvY4po2AZdQV1IYbMpPy8RWBdq/KcNhdotqSElTvO7JJ0EMV2J30nG2c9DXLZ33F7EdzH7XCu/ud27KM9dIZSB+zXvwrkPiPEp+8nWVQxGuecMNv0Q2C+3QAY+Yrvjx+k7ctjlOXqKlHc0Tlidm5WkL5OLa8UE/mr3wX0AGPSqD2Mf0vH/u5v7tbLxXgYh4RPaWyMQtrLGigZZj3bDoOrMTnbqTWV9kvLd1DxSOSe1njQJKCzxSKuSuwyRiohJOE33sqUWpQIztRs2tOMySxEoXKXKEeBbZiP+IrmpvsF4Tqubi5I2jjWNf1pTk4+ix/vVN9t3K0twLae2heVl1xOI0Z20thlJCgnAIff9Kp7si5fe14cO+Rkkld5GVlKsPsKCDuPdQH9qtlkXoeeDIw/y/kxTmn+l7n+tyf4xr9QivznzJypeNxS4kSzuGQ3UjBhDKVKmUkMCFwRjfNfowVH1LTUaKwLeQpXnPOqKXdgqqCSScAAeJNZhzHzhNfSey2Kv3ZyPdBDyeZP5qfLb5+Q88Mbmd5SSJrmvtEEZ7myw8mcF8alB/NUfbb8PqenJy72fvM/tPEixLHV3ZPvH5yHwH6I/DpU3yfySlqiySqGnPU9Qmfsp5bdT47+FWmrc1H9MP3JUW95HxFCqqFRQqgYAAAAHkAOlfdKVwOgpSlAKUpQClKUApSlAKUpQClK4r3jMEJCzTRoT0DOqn64J6fOtSsHbSvlHBAIIIO4I3BB8RX1WAUpSgFKUoBSlKAUpSgFKUoBSlKAUpSgFKUoBSlKAUpSgFKUoBXy7hQSxAAGSTsAB1Jrj4lxyC3GZ5kT5E+96KNz6Cs95056Fyvs1pq0MffbBBbyRR1x5+fTzz0hjcmTKSR58w8xy8SnW0tB/NFtuvvaftv+ag64+hO+ALxytyrHZR4X3pGxrfG5+Q8lHlVJ5V5Z4jFqeEJBrABMoUtgHIwuGI9cVYF5NvHyZuKS79QgYD094AegrtkqtKaSOcb5a3LiWx1rim45bpkPcQqR1zIgO/rVaHZfAfys9w58yyf81P8AGvtey20H+t/tj/ktcqh3/Bdy7Fkh4xA+Qk8TY64kQ4+uDtXWrA7g5FU6TsrtD0aYftKf4qa8JOz2SAa+H3cqOB8LEaWPlsAB6qaaYPhi5di80qD5Tv7mSJhewlHRtIbAAcY64B6jzGx2xU5XNqnRSdilRXHOZYLRczPv4Iu7n6Dy+ZwKrFt2sxNIFeB1QnGrUrEfMrjp9DVRxykrSMckuS+Ur+A1/agoUpXysgPQg+G29AfVKV53FwqKXkYKo3LMQAPqT0oDi5g4sLa2kmOMqvujzc7KPvI/Gse4dwW5vpHeMGRs5d2IAy3mT/AZwPCrFzpxv2+4htLNta56jOlnOd/1VXJz8z5VoPBODpawJDH0UbnxZj1Y/Mn/AJCvUn6UfLOTWt+D45d4Wba1igZ9ZQYJ8NyTgfojOB8gKkqV53NysaM8jBVUEknoAPE15m7Z04PSlQPAuc4LuaSGHXlRqBYABlBAJXfI3I2IB3qZublY0Z5GCqoJJOwAFHFp0wmmetKrvB+e7a5l7pC6sc6da6Q2N9jk748Dg1YqOLjyE0+BSlZ3xzna5lumtuHL8JZchVZmKZ1EatlUYP19cVUIOXBkpJGiUqich86y3Ext7ogtpLI2kKcr8SsBt036DoavdZODg6ZqaatClKVJopSlAKUpQClKUApXDxLjkFv+XmRMjIBPvEfJep9BVZn57lnJThto8vh3rAiP7tvxYfSrjCTJcki6VCcW5ztbclZJgWH2UBdvXGw9SKrv/o29u8HiF3pXr3aYPX6YUfvVYOE8k2lvgpEGYfbf329M7L6AVWmEeXfwZcnwiMTnK4uP9AsXYeEkpCJ/2Po1eo5dvZ/9LvjGp6x240ems7/xq10rNde1G6e5Q+Z+A2djaO6wh5X/AJtGkJdtTA+9vsCBk7Dwr27N+WVjhF1IuZJBlM/Zj8MfNuufLHzqM7RLg3F7b2SnbKZ/WlbGfRd/2jWjQxBVVVGAoCgeQAwB91dJSagk+pCScvg+6UpXnOopSlAKUpQClKUBD3PK1o0z3MsKM5wWLklfdUDJUnT0HlVU42f5UkW1sQghi955SuFycgKm2SMZ2GM/Qb+fHeLS8QvTw+CQRwhirnbLaPjP6QBGAo64ydulxtUtrCFYtccSjf32UMx8WOfiJr0bwpvnp4Oe0vgkLO27uNIwSdCqmT1OkAZPz2r2qL4LzHDdGQW5ZhGQCxVlU6s/CT16fwqTIztXBpp7lrwZ/wA0cxvdGW3s5AkMQJnmJKjAONKkbkZ223Y7dOudRSsu6My58VJXcb+HiKvd/wBlMms+zzJ3ZPR9QYDPjgEPj0q6pyxB7Ito6Bo1AG+x1Dq+R0Ykk5HnXrWSEFS3OLjKT3Pqy40nscdzNIoUxozMemSoyPmc5GBvmso5t5se8l2ysKn3E/6m82P4dPMm6SdlkRwPaJ9AOQmUOM9cbYB+eKrPaJaRx3MMEEYXRCowMb5ZtOfNtup65pi0att/4E9Vbk12UcMQrLcEZcN3QJ6BdKscfM5GfoPnXd2h80z23dxQDRrBbvNidjgqoIwDuDnfr61P8r8EFrapD9r4nPm7bt6DoPkBX1zDy9HeQ93LsRujD4lbzHmPMeP41yc08lvgvS9NIjuTeYTNY9/cuuULq7nCjC4ILeAOCKqXH+NT8UkMFlGxhTc/Z1EdGcnYDb3VO/j16esXZfc6u7a4QQk5ODJvjx7vGNX1NaBwjg8dtEIoVwo6+ZPizHxJqm4QeqO7/wCGJSkqZmvZjeRR3EpmZUPd+6zEKMBgXGT4/CfQ198e41NxSf2azUmJcsBnTq0kDvHz0XJGB8/Ppabzs1tJJTJ/OLkklFYBcnfIyCR9AcVM8G5dgtQRbxhc41HJZjjzJ3x8ulbLLC9S5MUHVGN3NjNY3Kd6ul0ZJBg5BCsCCp8RtitjPMtsI1ka4iCsAwy6gkH5Zzn5V58ycsxXkYSXKsu6OMalJ69eoO2R8hVdsuyiBWzLNJIPIBUB+pGT9xFZKcMiTlszVFxew5g7TYlRks8u5GA5BCL8992Ppj51wdk9nl7idgeioGPmxLP67IfWrinKNmE0C1ix81Bb+0fe/GoLmnjtvY2z2tqEEjAqETHuahu7+Rwds7nbwommtEFyGmnqkVPlyQtxkNCBgzTH5aD3mf3T/Ctgqj9nXKTQD2mYYd1wiEbqhwcnyY4G3gPrgXiozSTlt0NxqluKUpXE6ClKUApSuPi3Fo7aJppmwq+pJPQKPEmiVg6pJAoLMQABkk7AAeJPhVJ4hzvLcSG34VHrbxmI90DzGdgP0m9AajIEn41IxZ+5tozjSNySdx8mbHidhnYdavvCODRW0QigXAHU/aY/nMfE12qOPndkW5ccEHwXkONCZbw+0ztuWfLID5AH4vqfQCrQiAAAAADoBsK+qVzlJy5KSS4FKUqTRSlKAzfhY18wSl+qmTH7KKg/A1pFZ1fH2fj6O2yzaf8A7EMX99RWi12y9H4Ih1+RSlK4lilKUApSlAKUpQFM4h2YwyTNKJZEDMXZRpO5OTpJG2/1r2i7MbMHLCV/1nO/10gVbaV09WfcnRHsc9jYRwoI4UCIOgH8fmfma6KUrmUKUpQCs6m4Q0/HWLoTHGUcnB04SNSm/Td8fjWi0q4T02S1YpSlQUKUpQClKUApSlAV7m2C9dUSwZVBzrbVpfwwFONh13G9cXLPIKwOJ7lu9nyW33RWPUjO7t+kfu8at1KtTaVInSrsUpSoKFKUoBSlKAVFcx8vpeQ91ISuCGVh1DAEZx4jBIx86laVqbTtBqzOIOVuIWBLWTpKpI1JgDOOhKsfxVs1c+XryeSHVdwiKTJGAdiNsNjJ0+IwT4VKUq5ZNXKJUa4FKUrmUKUpQClKUBTO0vgZlgW4jB1w5Jx10HBJH6pAP01VK8oczLdwAkjvVAEi/P8AOA/NPX7x4VOkVnPM3J81rN7Xw0EAe8VX4lPjpX7SH83fHljp3i1OOh/Y5u07Ro9Kp/LnaNDMgW5ZYpOhJ2jb5q32fofxqyrxeEjIniI89aY/jXOUJRdNFqSZ10qJuebLSP47qH0dWP3LmvCDmQ3ELvYxM5VtIMg7tSMZ1Lk+8Plsd6zQxaJ2lc9gZO7Xv9AfxCZ0j5b10VJooaUNAZhw9b6+v+IxxcTkt0t5giqI43GH17b4xjT8+tWbgfLF5DOslxxWS4QBsxNDGgOQQDqDEjB39KpvAuG3kvE+LewXi22LhdeqJJdWe8041fDjDffWjcuWVzFEy31ytxIXJDrGsQC4UBcL13DHPzr05HWya6dPHwcYK+5F9pvFZbbhc81u5SRTFpYYyMyop6gjcEj1qMt+U+ItGsicbl1FQwDW8JXJAODv0rp7Yf6GufrD/jx1Acc4lxq0sPaO8szGqJnu45DKqtgBsP7pxkZpBNxVVz1+wk/1O+xZez/mea5W4gvAvtFrKYZGT4G6gMPI5VvuB2zgTvH+Ki2tZrhukUbPjzIGw9TgetRXIfL0Vtbd5FK07XBFxJO2xkLjIOPAYPTJ6mq/208WVbaC1ZiouJl7wgEkQxFWcgDc7lNvlUaVLJS4KtxhbPDs55gu/alt+IzGQ3FrHdw6goxknKjAG5Bz+zWmVjfNPPlm11w66s2cG2k0ODFIg7iQBWGWGNgCAP0q2MGtzR4lVWMb5Vma8De74x31yL+S0gWV4oooQob3ADqkY7kkMNv4VP8AKj38VxLaX2Z41UPFd6VXUCcd3IB9vx9DknIqP4l2cSxTyXPB7xrV5DqeIjVAzHfOnfTuT4NjO2K9OWecbkXn8ncVhRJypeKSP8nIq5zt4HCsfQ7DbNS/UnpqvyiVs9zu7TuKy23DJpreQxyKYsMMZGqVAeoI6EivPs343LNbyw3b67i2mkhkY4BYZ1I2wGxBIH6teHbH/Q1x9Yf8aOuWJxZ8cVmOmK/tgSeg762XJP8A8f4tWRSeOuu/4o1upkN2qc4XUVw0VjO0a28SSTFQpy08iqinIO4UhvU1qynYViHF0M3Br/iLg5vLuNlz/qYpNEY9PeHoK29Og+lMqSikvP8AAg223/epUOQuMTT3HE1mkLiK7eOMHT7qAthRgdNh1r+dqnGJraxWS2kMb99Euoac6W1ZG4PlXJ2Z/wClcY/r0n8Xr+dtP9Gr/WIf+qlL1Uvgy36dl9rNeAtecYEt0L+S1hErxxRQhQ2Ex70jHckgjb+ArSqofEOziWKaS54PeNavIdTxMNUDMfHG+nqfBsZ2xUY2lfcuaZI8pyX8VxNaX+Z40UPFd6VXUCcaHA+2Pl5HJORVsqkcr843Ptn8ncVhRLgoXjkjP83Iq5zgeBwGP7J2Xxu9ZkTT3EHsKUpXMsUpSgFKUoBSlKAUpSgFKUoBSlKAUpSgIbiHJ9pOS0kC6j1Zcox+pUjPrUevZpZZyY3P1kk/71aaVanJcMnSuxE2PKtrDvHbxg+ZGpvvbJqWpSpbb5KqhSlKwClKUBmlpY8Ts76/ltrGOZLmUOpaeJNl1Y2znfV4+VT3CeNcUedFueGxRRE++4uI3KjB3Cg774HrUhFzfGyXzhHxZNIsnw5Yxp3h0b+XnipThl+J4Ip0BCyokgBxkB1DAHG2cGu0pPrFf37nNJdGQXaRwaW74ZPb2y6pH7vSuVXOmVGO7EAbA1MpYB7YQTKCGiEbr4EFNLD+NR9/zhDDfQ2EgYSTJqRvd0ZywCk5zqOk428q6+CcdS6ExjVl7meW3bVjdoiASME+6c7Z3qXqUV+5u1kL2d8JubSCS0uVzHFIwt5NSHXExJGQDlSDk74+IDwr4PAJpeOC8mTEEEHdwHUp1SP8baQcjZnG4HQVN8e4+losLSKzd7NFbrp07NKSATkj3RjfxqUo5u3LuNK47ENzhwT2uxuLYdXQ6c9Na+8n7yrX95UhmFjBHeJplWMRuNSt8Hu51KSNwAdj41yf+uYRa3dy6SKLSSSKRDo164yBhcNg6tS438anrWbWiuVK6lDaTjUMgHBxtkdKx2o0zVTdlA4fY8S4W0kNvAL+1ZmePMwjmTWclWL/ABb+WcnJ2ziuvgfALu44ivEuJIkHdI0cECMHI15DM7DYnDMNvMbDG8jxLnrurqW1jsrq4eJUZzEsbKBIMr1cHwPh4VZo2yAcEZAOD1GfA1cpyW7XJKiu5Wu0ngst3w2a3tk1yMY8LlV+GRGO7EDoDXD2l8py3llGLYf+4iZWT3gpwy6HXUSANjn9mujjHaLHbzzwm1upBbiNppI0RkRZE1hm98HGM+H2TVotrhZEWRDlXUMp81YAg/cRWJygk/uGoyspnOHJ0jcFSws0DuggUDKrnuyupssQN8E+tXdRsKq/H+fo7WZ4hb3E3dIss7RKpWJGzgtlhk4BOB4VZLW5WRFkQ5V1DqfNWAIP3EVktVKylV7FFveBX1jfT3fDYkuIrkh5oGcRuJBnLIx23yT+0RjYEeNzwjiHFJoBf26WlpFIsxj7xZZJGXoCV2C9R4dT12xcl4+hvWstLa1hFxq93RpZymOudWR5Yro4pfGGJpFiklK4/m4wC7ZIHugkDxz18DVa3ttv3J0rvsdLpkEHx28utZ7w6y4nwsvBBAL+2LM8RMyxzJrOSrl/i3yds7knbOBYOV+dReuypaXMarrBkkWMJrjYKyZVydWT0x4GpXjvFha28lwY3kEa62VNJfSPiIyQNhk9egNYri9LRrp72VXgPL93PxAcS4kiQmONooIEYOVDZyzsNicMw28/DG95qDs+bYprmO3gDSF4FuS406FjfGjVk51NnYAVOVM229zYpLgUpSoKFKUoBSlKAUpSgFKUoBSlKAUpSgFKUoBSlKAUpSgFKUoBSlKAy3iF09qeMWz21w73jSNbmOJ3R++hCAahspU9c1oPLtm0NnbRSDDRwxIw6+8kaqfxBqRpXSU9SolRpmfc3cstecU0AMv/ALBjFNhsJOlyrxkNjAYEdOuCa7eyxZvZrl7qJopXu55GUqV3cRk6c9V1ZwRttV0pR5G46TNG9lS7RLZnjstCM2L+1Y6VLYUM2WOOgHnVtpSpbtJFVvZmXMfAJW4r7MkbG2vZLa4mYBtCm01mRGOMAvpi69TWm0pWynqoxRoyjmKJV4vdyT/ykiNHbhGs1mwxVDqDlRg42x9TWqQyalVgCMgHBGDuM7jwNfdKSnqS8BRoyTm/gFzLc8XkgM4ULZlokBVbiMRYlQNjJYKDjTnqQQc1qHCCns8PdKVTu00KwIZV0jSpB3BAwMHyrrpWynqSRkY07Mr5/iIvZZUivILgRp7NcWqySLMcHMUyqMKQ230O+dhWj8FaU20JuRiYxxmQDG0mkahtt1z0rtpSU7SRqjTsqcVs38vSSaG0ewIurB06vaCdOrpnG+KtlKVLdmpUVPs3tmS3uBIjKTeXTAMpUkGTIIz1B86tToCCGAIIwQdwQeoNfVKSlbsJUqKP2WcAFtHefzbqTdSxqXDAmGE6YgM9VALYPzNXilKSlqdsRVKhSlKk0UpSgFKUoBSlKAUpSgFKUoBSlKAUpSgFKUoBSlKAUpSgFKUoBSlKAUpSgFKUoBSlKAUpSgFKUoBSlKAUpSgFKUoBSlKAUpSgP//Z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2544" name="Picture 16" descr="http://brinkhost.nl/cms/wp-content/uploads/2012/08/erasm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2592288" cy="2088232"/>
          </a:xfrm>
          <a:prstGeom prst="rect">
            <a:avLst/>
          </a:prstGeom>
          <a:noFill/>
        </p:spPr>
      </p:pic>
      <p:pic>
        <p:nvPicPr>
          <p:cNvPr id="22546" name="Picture 18" descr="http://www.fhrinstitute.org/file.php/1/social_studi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332656"/>
            <a:ext cx="2952328" cy="2016224"/>
          </a:xfrm>
          <a:prstGeom prst="rect">
            <a:avLst/>
          </a:prstGeom>
          <a:noFill/>
        </p:spPr>
      </p:pic>
      <p:pic>
        <p:nvPicPr>
          <p:cNvPr id="22548" name="Picture 20" descr="http://www.whyfey.nl/wp-content/uploads/2012/09/uva300x168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476672"/>
            <a:ext cx="2857500" cy="1600200"/>
          </a:xfrm>
          <a:prstGeom prst="rect">
            <a:avLst/>
          </a:prstGeom>
          <a:noFill/>
        </p:spPr>
      </p:pic>
      <p:pic>
        <p:nvPicPr>
          <p:cNvPr id="22550" name="Picture 22" descr="http://www.mypivots.com/images/banknotes/srd-100-surinamese-dollars-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4437112"/>
            <a:ext cx="2736304" cy="1656184"/>
          </a:xfrm>
          <a:prstGeom prst="rect">
            <a:avLst/>
          </a:prstGeom>
          <a:noFill/>
        </p:spPr>
      </p:pic>
      <p:sp>
        <p:nvSpPr>
          <p:cNvPr id="29" name="Tijdelijke aanduiding voor voettekst 2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mr. Robby S. Makka  9 Februari 2013</a:t>
            </a:r>
            <a:endParaRPr lang="en-US"/>
          </a:p>
        </p:txBody>
      </p:sp>
      <p:sp>
        <p:nvSpPr>
          <p:cNvPr id="30" name="Tijdelijke aanduiding voor dianummer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D1CBAF-1548-4942-83E9-9ECF67B73C6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mr. Robby S. Makka  9 Februari 2013</a:t>
            </a:r>
            <a:endParaRPr lang="en-US"/>
          </a:p>
        </p:txBody>
      </p:sp>
      <p:sp>
        <p:nvSpPr>
          <p:cNvPr id="3" name="Tekstvak 2"/>
          <p:cNvSpPr txBox="1"/>
          <p:nvPr/>
        </p:nvSpPr>
        <p:spPr>
          <a:xfrm>
            <a:off x="1043608" y="908720"/>
            <a:ext cx="67687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nl-NL" sz="2400" b="1" dirty="0"/>
              <a:t>Verdere ontwikkeling </a:t>
            </a:r>
            <a:r>
              <a:rPr lang="nl-NL" sz="2400" b="1" dirty="0" err="1"/>
              <a:t>Surinamers</a:t>
            </a:r>
            <a:r>
              <a:rPr lang="nl-NL" sz="2400" b="1" dirty="0"/>
              <a:t> </a:t>
            </a:r>
            <a:r>
              <a:rPr lang="nl-NL" sz="2400" b="1" dirty="0" smtClean="0"/>
              <a:t>   stagneert;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nl-NL" sz="2400" b="1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nl-NL" sz="2400" b="1" dirty="0" smtClean="0"/>
              <a:t>Veel </a:t>
            </a:r>
            <a:r>
              <a:rPr lang="nl-NL" sz="2400" b="1" dirty="0"/>
              <a:t>Hbo’ers en academici blijven steken in functies op </a:t>
            </a:r>
            <a:r>
              <a:rPr lang="nl-NL" sz="2400" b="1" dirty="0" err="1" smtClean="0"/>
              <a:t>MBO-plus</a:t>
            </a:r>
            <a:r>
              <a:rPr lang="nl-NL" sz="2400" b="1" dirty="0" smtClean="0"/>
              <a:t> </a:t>
            </a:r>
            <a:r>
              <a:rPr lang="nl-NL" sz="2400" b="1" dirty="0"/>
              <a:t>niveau en/of in het “eigen kringetje” </a:t>
            </a:r>
            <a:endParaRPr lang="nl-NL" sz="2400" b="1" dirty="0" smtClean="0"/>
          </a:p>
          <a:p>
            <a:pPr>
              <a:buClr>
                <a:schemeClr val="tx2">
                  <a:lumMod val="50000"/>
                </a:schemeClr>
              </a:buClr>
            </a:pPr>
            <a:endParaRPr lang="nl-NL" sz="2400" b="1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nl-NL" sz="2400" b="1" dirty="0" smtClean="0"/>
              <a:t>Focus </a:t>
            </a:r>
            <a:r>
              <a:rPr lang="nl-NL" sz="2400" b="1" dirty="0"/>
              <a:t>op familie, maatschappelijke verbindingen worden </a:t>
            </a:r>
            <a:r>
              <a:rPr lang="nl-NL" sz="2400" b="1" dirty="0" smtClean="0"/>
              <a:t>onvoldoende ontwikkeld;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nl-NL" sz="2400" b="1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nl-NL" sz="2400" b="1" dirty="0" smtClean="0"/>
              <a:t>Houding </a:t>
            </a:r>
            <a:r>
              <a:rPr lang="nl-NL" sz="2400" b="1" dirty="0"/>
              <a:t>gericht op het vermijden van confrontaties </a:t>
            </a:r>
            <a:r>
              <a:rPr lang="nl-NL" sz="2400" b="1" dirty="0" smtClean="0"/>
              <a:t>accepteren </a:t>
            </a:r>
            <a:r>
              <a:rPr lang="nl-NL" sz="2400" b="1" dirty="0"/>
              <a:t>gemakkelijk een ondergeschikte </a:t>
            </a:r>
            <a:r>
              <a:rPr lang="nl-NL" sz="2400" b="1" dirty="0" smtClean="0"/>
              <a:t>rol</a:t>
            </a:r>
            <a:endParaRPr lang="nl-NL" sz="24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D1CBAF-1548-4942-83E9-9ECF67B73C6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Afbeelding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5661248"/>
            <a:ext cx="919783" cy="57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7" descr="http://www.malburgennet.nl/Volwassenwerk/illustraties/ashna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452320" y="5661248"/>
            <a:ext cx="775692" cy="4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mr. Robby S. Makka  9 Februari 2013</a:t>
            </a:r>
            <a:endParaRPr lang="en-US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51520" y="478414"/>
            <a:ext cx="856895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imes New Roman" pitchFamily="18" charset="0"/>
              </a:rPr>
              <a:t>Surinaamse Jongeren kampen veelal met: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imes New Roman" pitchFamily="18" charset="0"/>
              </a:rPr>
              <a:t>Onvoldoende kennis van de trajecten vereist </a:t>
            </a: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imes New Roman" pitchFamily="18" charset="0"/>
              </a:rPr>
              <a:t>voor </a:t>
            </a: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imes New Roman" pitchFamily="18" charset="0"/>
              </a:rPr>
              <a:t>succesvolle loopbaan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sym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imes New Roman" pitchFamily="18" charset="0"/>
              </a:rPr>
              <a:t>Gebrek aan relevante kennis en professionele netwerken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sym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imes New Roman" pitchFamily="18" charset="0"/>
              </a:rPr>
              <a:t>Onvoldoende vaardigheden en competenties voor op hogere niveaus te handhaven  </a:t>
            </a: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sym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imes New Roman" pitchFamily="18" charset="0"/>
              <a:sym typeface="Calibri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D1CBAF-1548-4942-83E9-9ECF67B73C6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Afbeelding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5446713"/>
            <a:ext cx="1276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Afbeelding 7" descr="http://www.malburgennet.nl/Volwassenwerk/illustraties/ashna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875463" y="5446713"/>
            <a:ext cx="135255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1240</TotalTime>
  <Words>507</Words>
  <Application>Microsoft Office PowerPoint</Application>
  <PresentationFormat>Diavoorstelling (4:3)</PresentationFormat>
  <Paragraphs>135</Paragraphs>
  <Slides>15</Slides>
  <Notes>3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7" baseType="lpstr">
      <vt:lpstr>Curtain Call</vt:lpstr>
      <vt:lpstr>Grafiek</vt:lpstr>
      <vt:lpstr>ONDERWIJSKANSEN  VAN SURINAAMSE-NEDERLANDERS !</vt:lpstr>
      <vt:lpstr>Dia 2</vt:lpstr>
      <vt:lpstr>NL Studeren, Suriname investeren</vt:lpstr>
      <vt:lpstr>Economie Suriname is Booming </vt:lpstr>
      <vt:lpstr>Dia 5</vt:lpstr>
      <vt:lpstr>Dia 6</vt:lpstr>
      <vt:lpstr>Dia 7</vt:lpstr>
      <vt:lpstr>Dia 8</vt:lpstr>
      <vt:lpstr>Dia 9</vt:lpstr>
      <vt:lpstr>Dia 10</vt:lpstr>
      <vt:lpstr>Diaspora Surinamers in NL</vt:lpstr>
      <vt:lpstr>Dia 12</vt:lpstr>
      <vt:lpstr>SLOTOPMERKING : </vt:lpstr>
      <vt:lpstr>Dia 14</vt:lpstr>
      <vt:lpstr>Dia 15</vt:lpstr>
    </vt:vector>
  </TitlesOfParts>
  <Company>FEMC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DEMOCRATIE EN FINANCIERING VAN POLITIEKE PARTIJEN</dc:title>
  <dc:creator>Mungra</dc:creator>
  <cp:lastModifiedBy>Mr. Robby Makka</cp:lastModifiedBy>
  <cp:revision>162</cp:revision>
  <dcterms:created xsi:type="dcterms:W3CDTF">2009-02-04T23:27:02Z</dcterms:created>
  <dcterms:modified xsi:type="dcterms:W3CDTF">2013-02-07T22:06:32Z</dcterms:modified>
</cp:coreProperties>
</file>